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9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DF466-3EF5-4E96-8BE7-431FC76C82C0}">
      <dsp:nvSpPr>
        <dsp:cNvPr id="0" name=""/>
        <dsp:cNvSpPr/>
      </dsp:nvSpPr>
      <dsp:spPr>
        <a:xfrm>
          <a:off x="-5085104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C5702-00AD-4CF4-B37B-6826655428CE}">
      <dsp:nvSpPr>
        <dsp:cNvPr id="0" name=""/>
        <dsp:cNvSpPr/>
      </dsp:nvSpPr>
      <dsp:spPr>
        <a:xfrm>
          <a:off x="463159" y="144014"/>
          <a:ext cx="3116040" cy="471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Многократное чтение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63159" y="144014"/>
        <a:ext cx="3116040" cy="471410"/>
      </dsp:txXfrm>
    </dsp:sp>
    <dsp:sp modelId="{B6FD0089-001F-448C-90A1-B9BBA46D664B}">
      <dsp:nvSpPr>
        <dsp:cNvPr id="0" name=""/>
        <dsp:cNvSpPr/>
      </dsp:nvSpPr>
      <dsp:spPr>
        <a:xfrm>
          <a:off x="102289" y="154694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13211-212A-431C-B6E0-67E6F0762E3F}">
      <dsp:nvSpPr>
        <dsp:cNvPr id="0" name=""/>
        <dsp:cNvSpPr/>
      </dsp:nvSpPr>
      <dsp:spPr>
        <a:xfrm>
          <a:off x="823170" y="720081"/>
          <a:ext cx="3881966" cy="529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Чтение в темпе скороговорки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23170" y="720081"/>
        <a:ext cx="3881966" cy="529995"/>
      </dsp:txXfrm>
    </dsp:sp>
    <dsp:sp modelId="{BF010485-3DE6-42AA-BD55-A1331AA1E385}">
      <dsp:nvSpPr>
        <dsp:cNvPr id="0" name=""/>
        <dsp:cNvSpPr/>
      </dsp:nvSpPr>
      <dsp:spPr>
        <a:xfrm>
          <a:off x="463161" y="720078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69089-177C-411D-A4AF-F8F626993B70}">
      <dsp:nvSpPr>
        <dsp:cNvPr id="0" name=""/>
        <dsp:cNvSpPr/>
      </dsp:nvSpPr>
      <dsp:spPr>
        <a:xfrm>
          <a:off x="895182" y="1368151"/>
          <a:ext cx="7002632" cy="529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Выразительное чтение с переходом на незнакомую часть текста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95182" y="1368151"/>
        <a:ext cx="7002632" cy="529108"/>
      </dsp:txXfrm>
    </dsp:sp>
    <dsp:sp modelId="{7CBCEAF5-3086-4FE8-B339-33ACABC8AEA1}">
      <dsp:nvSpPr>
        <dsp:cNvPr id="0" name=""/>
        <dsp:cNvSpPr/>
      </dsp:nvSpPr>
      <dsp:spPr>
        <a:xfrm>
          <a:off x="680239" y="1391799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925CF-0A40-4EB3-96A2-292075666513}">
      <dsp:nvSpPr>
        <dsp:cNvPr id="0" name=""/>
        <dsp:cNvSpPr/>
      </dsp:nvSpPr>
      <dsp:spPr>
        <a:xfrm>
          <a:off x="1141522" y="2016222"/>
          <a:ext cx="4728067" cy="504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Упражнения для развития угла зрения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41522" y="2016222"/>
        <a:ext cx="4728067" cy="504058"/>
      </dsp:txXfrm>
    </dsp:sp>
    <dsp:sp modelId="{716949FE-6A4A-463B-9335-5E014B090F90}">
      <dsp:nvSpPr>
        <dsp:cNvPr id="0" name=""/>
        <dsp:cNvSpPr/>
      </dsp:nvSpPr>
      <dsp:spPr>
        <a:xfrm>
          <a:off x="745565" y="2010578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832BA-C901-42D0-BA9D-3206BC46D250}">
      <dsp:nvSpPr>
        <dsp:cNvPr id="0" name=""/>
        <dsp:cNvSpPr/>
      </dsp:nvSpPr>
      <dsp:spPr>
        <a:xfrm>
          <a:off x="925509" y="2664298"/>
          <a:ext cx="6631250" cy="5222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Упражнения на развитие  умения ориентироваться в тексте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25509" y="2664298"/>
        <a:ext cx="6631250" cy="522207"/>
      </dsp:txXfrm>
    </dsp:sp>
    <dsp:sp modelId="{93DBFE58-424D-49FF-B28D-5664720D9F18}">
      <dsp:nvSpPr>
        <dsp:cNvPr id="0" name=""/>
        <dsp:cNvSpPr/>
      </dsp:nvSpPr>
      <dsp:spPr>
        <a:xfrm>
          <a:off x="680239" y="2629357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68CAC-578A-4447-A895-9D217D2CFBF9}">
      <dsp:nvSpPr>
        <dsp:cNvPr id="0" name=""/>
        <dsp:cNvSpPr/>
      </dsp:nvSpPr>
      <dsp:spPr>
        <a:xfrm>
          <a:off x="823207" y="3312369"/>
          <a:ext cx="6906320" cy="478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Упражнения для распределения и концентрации внимания 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23207" y="3312369"/>
        <a:ext cx="6906320" cy="478118"/>
      </dsp:txXfrm>
    </dsp:sp>
    <dsp:sp modelId="{CBFC8CD1-5E7F-4779-BCE5-143757F52D92}">
      <dsp:nvSpPr>
        <dsp:cNvPr id="0" name=""/>
        <dsp:cNvSpPr/>
      </dsp:nvSpPr>
      <dsp:spPr>
        <a:xfrm>
          <a:off x="475643" y="3247683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23B65-EC7B-4F78-AD17-7D7CE6A24F74}">
      <dsp:nvSpPr>
        <dsp:cNvPr id="0" name=""/>
        <dsp:cNvSpPr/>
      </dsp:nvSpPr>
      <dsp:spPr>
        <a:xfrm>
          <a:off x="349425" y="3888432"/>
          <a:ext cx="5708350" cy="516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 Упражнения для повышения скорости чтения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49425" y="3888432"/>
        <a:ext cx="5708350" cy="516212"/>
      </dsp:txXfrm>
    </dsp:sp>
    <dsp:sp modelId="{FA2AC6A0-D02B-4CBF-BCF0-CACB788A4488}">
      <dsp:nvSpPr>
        <dsp:cNvPr id="0" name=""/>
        <dsp:cNvSpPr/>
      </dsp:nvSpPr>
      <dsp:spPr>
        <a:xfrm>
          <a:off x="102289" y="3866462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ru-RU" altLang="ru-RU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ru-RU" altLang="ru-RU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317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17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1154BB10-DC4A-4714-AF63-1C673AC546C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6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9098-E498-4DB5-87CE-FDC3AF5BA18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7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7D301-087C-4FFA-B0F5-E993B0B100F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14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B9793-5DB4-4DB4-AB7A-12AACA1DBC6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83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B858-13A8-4582-A7F3-D6EBF3FA36A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46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9925-60A0-4B9D-BB6B-981C6913081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70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F6BF-3E6D-46F4-BDEF-E32385081F0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60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B41F-AF3E-4C3E-AA00-B8604320B32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76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2445-015D-4B29-ABC9-F8A8B5FFD46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75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FEF4D-E5AA-4AAA-AE62-2A90220084D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6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8B28-40C8-43FF-B6AC-6D7B9673D3C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65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DE050-D984-4B61-86F5-819D56812736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44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43438" y="2786058"/>
            <a:ext cx="4357686" cy="4572032"/>
          </a:xfrm>
        </p:spPr>
        <p:txBody>
          <a:bodyPr/>
          <a:lstStyle/>
          <a:p>
            <a:pPr algn="ctr"/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Обобщение опыта работы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учителя начальных классов</a:t>
            </a:r>
          </a:p>
          <a:p>
            <a:pPr lvl="0" algn="ctr">
              <a:buClr>
                <a:srgbClr val="003366"/>
              </a:buClr>
            </a:pPr>
            <a:r>
              <a:rPr lang="ru-RU" sz="2000" b="1" u="sng" dirty="0" err="1" smtClean="0">
                <a:solidFill>
                  <a:schemeClr val="accent6">
                    <a:lumMod val="50000"/>
                  </a:schemeClr>
                </a:solidFill>
              </a:rPr>
              <a:t>Газаровой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0" algn="ctr">
              <a:buClr>
                <a:srgbClr val="003366"/>
              </a:buClr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Елены Николаевны</a:t>
            </a:r>
          </a:p>
          <a:p>
            <a:pPr lvl="0" algn="ctr">
              <a:buClr>
                <a:srgbClr val="003366"/>
              </a:buClr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buClr>
                <a:srgbClr val="003366"/>
              </a:buClr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МБОУ гимназии №5 имени девяти Героев Второй мировой войны, г.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Усть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– Лабинска</a:t>
            </a:r>
          </a:p>
          <a:p>
            <a:pPr lvl="0" algn="ctr">
              <a:buClr>
                <a:srgbClr val="003366"/>
              </a:buClr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2020 г.</a:t>
            </a:r>
            <a:endParaRPr lang="ru-RU" sz="1800" b="1" dirty="0" smtClean="0">
              <a:solidFill>
                <a:srgbClr val="006666"/>
              </a:solidFill>
            </a:endParaRPr>
          </a:p>
          <a:p>
            <a:pPr algn="ctr"/>
            <a:endParaRPr lang="ru-RU" sz="18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785786" y="1571612"/>
            <a:ext cx="8229600" cy="1232116"/>
          </a:xfrm>
        </p:spPr>
        <p:txBody>
          <a:bodyPr/>
          <a:lstStyle/>
          <a:p>
            <a:r>
              <a:rPr lang="x-none" sz="2800" smtClean="0">
                <a:solidFill>
                  <a:schemeClr val="accent1">
                    <a:lumMod val="50000"/>
                  </a:schemeClr>
                </a:solidFill>
              </a:rPr>
              <a:t>ФОРМИРОВАНИ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Е НАВЫКОВ</a:t>
            </a:r>
            <a:r>
              <a:rPr lang="x-none" sz="2800" smtClean="0">
                <a:solidFill>
                  <a:schemeClr val="accent1">
                    <a:lumMod val="50000"/>
                  </a:schemeClr>
                </a:solidFill>
              </a:rPr>
              <a:t> ОСОЗНАННОГО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ЧТЕНИЯ ВО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455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664296" cy="217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061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20" y="188640"/>
            <a:ext cx="7920880" cy="15841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Достижения учеников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Светулик\Desktop\чтение аттестация\скан.рисунки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12" r="7628"/>
          <a:stretch/>
        </p:blipFill>
        <p:spPr bwMode="auto">
          <a:xfrm>
            <a:off x="785786" y="3714752"/>
            <a:ext cx="1927356" cy="134081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Светулик\Desktop\чтение аттестация\скан.рису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12"/>
          <a:stretch/>
        </p:blipFill>
        <p:spPr bwMode="auto">
          <a:xfrm>
            <a:off x="5357818" y="4000504"/>
            <a:ext cx="2021359" cy="129966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Светулик\Desktop\чтение аттестация\скан.рисунки\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841"/>
          <a:stretch/>
        </p:blipFill>
        <p:spPr bwMode="auto">
          <a:xfrm>
            <a:off x="7601716" y="3571876"/>
            <a:ext cx="1542284" cy="1928571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Светулик\Desktop\чтение аттестация\скан.рисунки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608110"/>
            <a:ext cx="1775230" cy="124989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ветулик\Desktop\чтение аттестация\скан.рисунки\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070" b="5700"/>
          <a:stretch/>
        </p:blipFill>
        <p:spPr bwMode="auto">
          <a:xfrm>
            <a:off x="5286380" y="5338054"/>
            <a:ext cx="1944216" cy="151994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Светулик\Desktop\фото чтение\P1040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643314"/>
            <a:ext cx="2262170" cy="134077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Светулик\Desktop\фото чтение\P104015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01" t="6223"/>
          <a:stretch/>
        </p:blipFill>
        <p:spPr bwMode="auto">
          <a:xfrm>
            <a:off x="2786050" y="5053655"/>
            <a:ext cx="2444852" cy="180434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F:\воспит работа\ФОТО БЕСЛАН ФРАНЦЕВА\P10309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429264"/>
            <a:ext cx="1810893" cy="131505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glow rad="139700">
              <a:srgbClr val="FFFF00"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57224" y="2285992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Анастасия – конкурсе «Русский медвежонок – 2019»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Мусаева Регина - конкурс «Семья, любовь. Что может быть дороже?»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Деревянкин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Варлаам- исследовательский проект «Устаревшие слова в «Сказке о рыбаке и рыбке А.С. Пушкина»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 descr="C:\Users\Светулик\Desktop\чтение аттестация\1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64" b="3447"/>
          <a:stretch/>
        </p:blipFill>
        <p:spPr bwMode="auto">
          <a:xfrm rot="1173600">
            <a:off x="2186266" y="426458"/>
            <a:ext cx="1218745" cy="171364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Светулик\Desktop\чтение аттестация\1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22" b="3741"/>
          <a:stretch/>
        </p:blipFill>
        <p:spPr bwMode="auto">
          <a:xfrm rot="397725">
            <a:off x="978442" y="68610"/>
            <a:ext cx="1397704" cy="1936089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Светулик\Desktop\чтение аттестация\1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647">
            <a:off x="250427" y="414358"/>
            <a:ext cx="1232705" cy="170963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536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000372"/>
            <a:ext cx="7924800" cy="1143000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30" y="1285860"/>
            <a:ext cx="8215370" cy="1789362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2400" i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2200" i="1" dirty="0" smtClean="0">
                <a:solidFill>
                  <a:srgbClr val="FF0000"/>
                </a:solidFill>
                <a:latin typeface="Monotype Corsiva" pitchFamily="66" charset="0"/>
              </a:rPr>
              <a:t>Можно жить и быть счастливым, не овладев математикой. Но нельзя быть счастливым, не умея читать. Тот, кому недоступно искусство чтения, - невоспитанный человек, нравственный невежда».                                     В.А.Сухомлинский           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3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3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                   </a:t>
            </a:r>
            <a:r>
              <a:rPr lang="ru-RU" sz="2000" i="1" dirty="0" smtClean="0">
                <a:solidFill>
                  <a:srgbClr val="FF0000"/>
                </a:solidFill>
              </a:rPr>
              <a:t/>
            </a:r>
            <a:br>
              <a:rPr lang="ru-RU" sz="2000" i="1" dirty="0" smtClean="0">
                <a:solidFill>
                  <a:srgbClr val="FF0000"/>
                </a:solidFill>
              </a:rPr>
            </a:br>
            <a:endParaRPr lang="ru-RU" sz="2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85992"/>
            <a:ext cx="7693025" cy="407519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ВЦИОМ: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35% - читают редко или никогда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42% – читают от случая к случаю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23 % – читают постоянно.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xn--5-7sbcivec0adkh4d9i.xn--p1ai/meropriatia/novyjpush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857636"/>
            <a:ext cx="3500462" cy="2857512"/>
          </a:xfrm>
          <a:prstGeom prst="rect">
            <a:avLst/>
          </a:prstGeom>
          <a:noFill/>
        </p:spPr>
      </p:pic>
      <p:pic>
        <p:nvPicPr>
          <p:cNvPr id="6" name="Рисунок 5" descr="http://xn--5-7sbcivec0adkh4d9i.xn--p1ai/novosti/2019/jen/IMG_20190902_094002_resized_20190904_0412045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357694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2675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8424936" cy="1800200"/>
          </a:xfrm>
        </p:spPr>
        <p:txBody>
          <a:bodyPr/>
          <a:lstStyle/>
          <a:p>
            <a:pPr indent="450215">
              <a:lnSpc>
                <a:spcPct val="10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создание условий для формирования навыков чтения и устойчивого, осознанного интереса к чтению младшими школьниками во внеурочной  деятельности.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навыков чтения: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 – 50%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 – 34%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низкий уровень – 16%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Кружок «Почитаем - поиграем».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класс – 33 часа;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– 4 класс  - 34 часа.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313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9248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85786" y="2500306"/>
            <a:ext cx="840460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Упражнения в чтении должны быть каждодневными.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Отбор текстов для чтения должен производиться с учетом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психологических особенностей детей.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Необходимо вести систематическую работу по предупреждению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ошибочного чтения.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Использовать целесообразную систему исправления допущенных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чтении ошибок.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Работать в связке учитель – ученик – родитель.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Развивать творческий потенциал учащихся.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8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71480"/>
            <a:ext cx="79248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Тренировочные упражнения: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85786" y="2348880"/>
            <a:ext cx="8250710" cy="4104456"/>
          </a:xfrm>
        </p:spPr>
        <p:txBody>
          <a:bodyPr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Чтение текста через слово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Поиск в тексте заданных слов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Быстрое многократное произнесение предложений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Чтение строчек с прикрытой верхней половиной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85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142984"/>
            <a:ext cx="7924800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Упражнения по методике Е. В. Заика - чтение строчек наоборот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492896"/>
            <a:ext cx="8034686" cy="4235152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Мышки водят хоровод,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лежанке дремлет кот.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Тише, мыши, не шумите,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Кота Ваську не будите.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Вот проснется Васька – кот,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Разобьет весь хоровод.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xn--5-7sbcivec0adkh4d9i.xn--p1ai/novosti/2019/jen/pis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357430"/>
            <a:ext cx="2857520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701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Зрительные диктанты по методике И. Т.Федоренко.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2428844"/>
            <a:ext cx="8429652" cy="2928982"/>
          </a:xfrm>
        </p:spPr>
        <p:txBody>
          <a:bodyPr/>
          <a:lstStyle/>
          <a:p>
            <a:pPr marL="457200" lvl="0" indent="-45720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постели в колыбели братик маленький лежит. (37 б., 6 с)</a:t>
            </a:r>
          </a:p>
          <a:p>
            <a:pPr marL="457200" lvl="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Он лежит, не кричит, только носиком сопит. (33 б., 5 с)</a:t>
            </a:r>
          </a:p>
          <a:p>
            <a:pPr marL="457200" lvl="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Я его слегка качаю, тихо песню напеваю. (31 б.,5 с)</a:t>
            </a:r>
          </a:p>
          <a:p>
            <a:pPr marL="457200" lvl="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Напеваю «баю-баю» и, бывает, засыпаю. (27 б., 4 с)</a:t>
            </a:r>
          </a:p>
          <a:p>
            <a:pPr marL="457200" lvl="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Входит мама и смеётся: «Кто из вас скорей проснется?» (41б., 7с) </a:t>
            </a:r>
          </a:p>
          <a:p>
            <a:pPr marL="457200" lvl="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Крапивницы залетели в сараи и заснули до весны. (39 б., 5с)</a:t>
            </a: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29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692696"/>
            <a:ext cx="8501090" cy="950354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УЧЕНИК – РОДИТЕЛЬ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7624" y="844336"/>
            <a:ext cx="687325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i="1" kern="0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Светулик\Desktop\фото чтение\P104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161926" cy="3088817"/>
          </a:xfrm>
          <a:prstGeom prst="plaque">
            <a:avLst/>
          </a:prstGeom>
          <a:noFill/>
          <a:ln w="38100">
            <a:solidFill>
              <a:schemeClr val="accent6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4118621" cy="42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pandia.ru/text/78/643/images/image008_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357430"/>
            <a:ext cx="3286148" cy="4313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9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696" y="714356"/>
            <a:ext cx="7715304" cy="938808"/>
          </a:xfrm>
        </p:spPr>
        <p:txBody>
          <a:bodyPr/>
          <a:lstStyle/>
          <a:p>
            <a:pPr algn="r"/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 за 1 и 2 четверть</a:t>
            </a:r>
            <a:endParaRPr lang="ru-RU" sz="32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1136828" cy="87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5785" y="2643182"/>
          <a:ext cx="8215372" cy="3214709"/>
        </p:xfrm>
        <a:graphic>
          <a:graphicData uri="http://schemas.openxmlformats.org/drawingml/2006/table">
            <a:tbl>
              <a:tblPr/>
              <a:tblGrid>
                <a:gridCol w="2357455"/>
                <a:gridCol w="3000396"/>
                <a:gridCol w="2857521"/>
              </a:tblGrid>
              <a:tr h="779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техники чтения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конец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четверти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конец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четверти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 уровень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ученика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слов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ученика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слов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уровень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учеников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слов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учеников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слов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 уровень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учеников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слов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учеников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слов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3566836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Капсулы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446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Капсулы</vt:lpstr>
      <vt:lpstr>ФОРМИРОВАНИЕ НАВЫКОВ ОСОЗНАННОГО ЧТЕНИЯ ВО ВНЕУРОЧНОЙ ДЕЯТЕЛЬНОСТИ </vt:lpstr>
      <vt:lpstr> «Можно жить и быть счастливым, не овладев математикой. Но нельзя быть счастливым, не умея читать. Тот, кому недоступно искусство чтения, - невоспитанный человек, нравственный невежда».                                     В.А.Сухомлинский                                                                                                                          </vt:lpstr>
      <vt:lpstr>                      Цель: создание условий для формирования навыков чтения и устойчивого, осознанного интереса к чтению младшими школьниками во внеурочной  деятельности.  </vt:lpstr>
      <vt:lpstr>Правила работы:</vt:lpstr>
      <vt:lpstr>Тренировочные упражнения:</vt:lpstr>
      <vt:lpstr>Упражнения по методике Е. В. Заика - чтение строчек наоборот  </vt:lpstr>
      <vt:lpstr>Зрительные диктанты по методике И. Т.Федоренко.</vt:lpstr>
      <vt:lpstr>  УЧИТЕЛЬ – УЧЕНИК – РОДИТЕЛЬ                                                                       </vt:lpstr>
      <vt:lpstr>Результаты работы за 1 и 2 четверть</vt:lpstr>
      <vt:lpstr>                  Достижения учеников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ОСОЗНАННОГО ЧТЕНИЯ КАК ЗАЛОГ УСПЕШНОГО ЛИЧНОСТНОГО РАЗВИТИЯ МЛАДШЕГО ШКОЛЬНИКА. </dc:title>
  <dc:creator>Светулик</dc:creator>
  <cp:lastModifiedBy>Елена Газарова</cp:lastModifiedBy>
  <cp:revision>68</cp:revision>
  <dcterms:created xsi:type="dcterms:W3CDTF">2014-11-12T19:29:14Z</dcterms:created>
  <dcterms:modified xsi:type="dcterms:W3CDTF">2020-02-19T19:08:54Z</dcterms:modified>
</cp:coreProperties>
</file>