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4" r:id="rId3"/>
    <p:sldId id="257" r:id="rId4"/>
    <p:sldId id="266" r:id="rId5"/>
    <p:sldId id="273" r:id="rId6"/>
    <p:sldId id="270" r:id="rId7"/>
    <p:sldId id="274" r:id="rId8"/>
    <p:sldId id="26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9A280F-A27F-46DC-9B40-C6808AF8F128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3C972-112D-47B6-853F-34A055176B0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C972-112D-47B6-853F-34A055176B0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E102FE-754A-4AFA-8EE5-9A2379348D37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9E102FE-754A-4AFA-8EE5-9A2379348D37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9E102FE-754A-4AFA-8EE5-9A2379348D37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60218" y="221673"/>
          <a:ext cx="8520546" cy="8229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8520546"/>
              </a:tblGrid>
              <a:tr h="471054">
                <a:tc>
                  <a:txBody>
                    <a:bodyPr/>
                    <a:lstStyle/>
                    <a:p>
                      <a:pPr algn="ctr"/>
                      <a:r>
                        <a:rPr lang="ru-RU" sz="4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Устный счёт</a:t>
                      </a:r>
                      <a:endParaRPr lang="ru-RU" sz="4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214282" y="1500174"/>
            <a:ext cx="29610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56 : 7 + (76 - 47)= 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928926" y="1500174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37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14282" y="2000240"/>
            <a:ext cx="29065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9 ‧ 5 – (83 - 67) = 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786050" y="200024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29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000496" y="1500174"/>
            <a:ext cx="29065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‧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8 – (61 - 45) = 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643702" y="1500174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32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000496" y="2000240"/>
            <a:ext cx="29610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(70 - 35) : 5 + 23 =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858016" y="200024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30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14282" y="3286124"/>
            <a:ext cx="13436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100 дм²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714480" y="3286124"/>
            <a:ext cx="896399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1 м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²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7" name="TextBox 46"/>
          <p:cNvSpPr txBox="1"/>
          <p:nvPr/>
        </p:nvSpPr>
        <p:spPr>
          <a:xfrm>
            <a:off x="1428728" y="3286124"/>
            <a:ext cx="389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&gt;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14282" y="3857628"/>
            <a:ext cx="12170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100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см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571604" y="3857628"/>
            <a:ext cx="1056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10 дм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285852" y="3857628"/>
            <a:ext cx="479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= 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857620" y="3286124"/>
            <a:ext cx="9845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1 дм³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286380" y="3286124"/>
            <a:ext cx="6383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1 л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929190" y="3286124"/>
            <a:ext cx="479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= 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786182" y="3786190"/>
            <a:ext cx="9492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52 кг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072066" y="3786190"/>
            <a:ext cx="9492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64 кг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643438" y="3786190"/>
            <a:ext cx="35719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59" name="Таблица 58"/>
          <p:cNvGraphicFramePr>
            <a:graphicFrameLocks noGrp="1"/>
          </p:cNvGraphicFramePr>
          <p:nvPr/>
        </p:nvGraphicFramePr>
        <p:xfrm>
          <a:off x="0" y="4429132"/>
          <a:ext cx="9144000" cy="2428868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9144000"/>
              </a:tblGrid>
              <a:tr h="2428868">
                <a:tc>
                  <a:txBody>
                    <a:bodyPr/>
                    <a:lstStyle/>
                    <a:p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В ателье было 18 метров чёрной ткани и 27 метров синей ткани. Из всей ткани сшили костюмы, расходуя на каждый по 3 метра. Сколько</a:t>
                      </a:r>
                      <a:r>
                        <a:rPr lang="ru-RU" sz="24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костюмов получилось?</a:t>
                      </a:r>
                      <a:endParaRPr lang="ru-RU" sz="2400" b="1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0" name="TextBox 59"/>
          <p:cNvSpPr txBox="1"/>
          <p:nvPr/>
        </p:nvSpPr>
        <p:spPr>
          <a:xfrm>
            <a:off x="285720" y="5572140"/>
            <a:ext cx="61758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18 : 3 + 27 : 3 = 15 (к.) - получилось  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14282" y="6143644"/>
            <a:ext cx="36812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Ответ: 15 костюмов.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9" grpId="0"/>
      <p:bldP spid="40" grpId="0"/>
      <p:bldP spid="41" grpId="0"/>
      <p:bldP spid="42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60" grpId="0"/>
      <p:bldP spid="6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32509" y="207818"/>
          <a:ext cx="8478982" cy="8229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8478982"/>
              </a:tblGrid>
              <a:tr h="401782">
                <a:tc>
                  <a:txBody>
                    <a:bodyPr/>
                    <a:lstStyle/>
                    <a:p>
                      <a:pPr algn="ctr"/>
                      <a:r>
                        <a:rPr lang="ru-RU" sz="4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r>
                        <a:rPr lang="ru-RU" sz="48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работы:</a:t>
                      </a:r>
                      <a:endParaRPr lang="ru-RU" sz="4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1071546"/>
          <a:ext cx="8572559" cy="72267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572559"/>
              </a:tblGrid>
              <a:tr h="722671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1. Определяем основной вопрос урока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2" y="1785926"/>
          <a:ext cx="8563312" cy="70792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563312"/>
              </a:tblGrid>
              <a:tr h="707922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2. Открываем</a:t>
                      </a:r>
                      <a:r>
                        <a:rPr lang="ru-RU" sz="36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новые</a:t>
                      </a:r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36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знания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14282" y="2500306"/>
          <a:ext cx="8572560" cy="64008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572560"/>
              </a:tblGrid>
              <a:tr h="619432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3. Определяем</a:t>
                      </a:r>
                      <a:r>
                        <a:rPr lang="ru-RU" sz="36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тему и цель урока 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14282" y="3143248"/>
          <a:ext cx="8572560" cy="67842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572560"/>
              </a:tblGrid>
              <a:tr h="678426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4. Применяем новые знания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14283" y="3857628"/>
          <a:ext cx="8572560" cy="64008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572560"/>
              </a:tblGrid>
              <a:tr h="575187">
                <a:tc>
                  <a:txBody>
                    <a:bodyPr/>
                    <a:lstStyle/>
                    <a:p>
                      <a:r>
                        <a:rPr lang="ru-RU" sz="3600" b="1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5. Рефлексия</a:t>
                      </a:r>
                      <a:endParaRPr lang="ru-RU" sz="3600" b="1" i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14282" y="4500570"/>
          <a:ext cx="8568813" cy="64008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568813"/>
              </a:tblGrid>
              <a:tr h="545690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6. Домашнее задание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214290"/>
          <a:ext cx="8259097" cy="70104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8259097"/>
              </a:tblGrid>
              <a:tr h="442452">
                <a:tc>
                  <a:txBody>
                    <a:bodyPr/>
                    <a:lstStyle/>
                    <a:p>
                      <a:pPr algn="ctr"/>
                      <a:r>
                        <a:rPr lang="ru-RU" sz="40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Определяем основной</a:t>
                      </a:r>
                      <a:r>
                        <a:rPr lang="ru-RU" sz="40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вопрос урока</a:t>
                      </a:r>
                      <a:endParaRPr lang="ru-RU" sz="40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214282" y="1142984"/>
          <a:ext cx="8572560" cy="137160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8572560"/>
              </a:tblGrid>
              <a:tr h="1076633">
                <a:tc>
                  <a:txBody>
                    <a:bodyPr/>
                    <a:lstStyle/>
                    <a:p>
                      <a:pPr algn="just"/>
                      <a:r>
                        <a:rPr lang="ru-RU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Машу и Оксану </a:t>
                      </a:r>
                      <a:r>
                        <a:rPr lang="ru-RU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попросили рассадить </a:t>
                      </a:r>
                      <a:r>
                        <a:rPr lang="ru-RU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12 </a:t>
                      </a:r>
                      <a:r>
                        <a:rPr lang="ru-RU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желтых </a:t>
                      </a:r>
                      <a:r>
                        <a:rPr lang="ru-RU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тюльпанов </a:t>
                      </a:r>
                      <a:r>
                        <a:rPr lang="ru-RU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и </a:t>
                      </a:r>
                      <a:r>
                        <a:rPr lang="ru-RU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9 красных </a:t>
                      </a:r>
                      <a:r>
                        <a:rPr lang="ru-RU" sz="28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8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ru-RU" sz="28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3 ряда, </a:t>
                      </a:r>
                      <a:r>
                        <a:rPr lang="ru-RU" sz="28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поровну в </a:t>
                      </a:r>
                      <a:r>
                        <a:rPr lang="ru-RU" sz="28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каждом ряду. </a:t>
                      </a:r>
                      <a:r>
                        <a:rPr lang="ru-RU" sz="28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Сколько </a:t>
                      </a:r>
                      <a:r>
                        <a:rPr lang="ru-RU" sz="28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тюльпанов </a:t>
                      </a:r>
                      <a:r>
                        <a:rPr lang="ru-RU" sz="28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будет в </a:t>
                      </a:r>
                      <a:r>
                        <a:rPr lang="ru-RU" sz="28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каждом ряду?</a:t>
                      </a:r>
                      <a:endParaRPr lang="ru-RU" sz="2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0" y="2500306"/>
            <a:ext cx="833080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Какие варианты можно предложить для решения</a:t>
            </a:r>
          </a:p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этой задачи?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14546" y="5857892"/>
            <a:ext cx="65036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Сформулируйте основной вопрос урока.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" name="Таблица 29"/>
          <p:cNvGraphicFramePr>
            <a:graphicFrameLocks noGrp="1"/>
          </p:cNvGraphicFramePr>
          <p:nvPr/>
        </p:nvGraphicFramePr>
        <p:xfrm>
          <a:off x="714348" y="3429000"/>
          <a:ext cx="2500330" cy="642942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500330"/>
              </a:tblGrid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ru-RU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(12+ 9): 3 = 7</a:t>
                      </a:r>
                      <a:endParaRPr lang="ru-RU" sz="2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Таблица 30"/>
          <p:cNvGraphicFramePr>
            <a:graphicFrameLocks noGrp="1"/>
          </p:cNvGraphicFramePr>
          <p:nvPr/>
        </p:nvGraphicFramePr>
        <p:xfrm>
          <a:off x="3643306" y="3429000"/>
          <a:ext cx="3857652" cy="642942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3857652"/>
              </a:tblGrid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ru-RU" sz="28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12 </a:t>
                      </a:r>
                      <a:r>
                        <a:rPr lang="ru-RU" sz="28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ru-RU" sz="28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r>
                        <a:rPr lang="ru-RU" sz="28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+ </a:t>
                      </a:r>
                      <a:r>
                        <a:rPr lang="ru-RU" sz="28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9 </a:t>
                      </a:r>
                      <a:r>
                        <a:rPr lang="ru-RU" sz="28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ru-RU" sz="28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3 = 7</a:t>
                      </a:r>
                      <a:endParaRPr lang="ru-RU" sz="2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42910" y="4286256"/>
            <a:ext cx="1128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12 + 16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28860" y="4286256"/>
            <a:ext cx="1128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24 + 10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43372" y="4286256"/>
            <a:ext cx="1128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16 + 24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43636" y="4286256"/>
            <a:ext cx="9749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20 + 5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72396" y="4286256"/>
            <a:ext cx="1128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40 + 24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4282" y="4643446"/>
            <a:ext cx="6310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Найдите суммы, которые делятся на число.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4282" y="5000636"/>
            <a:ext cx="8501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Можно ли утверждать, что сумма делится на число, если каждое слагаемое этой суммы делится на это число?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214282" y="4429132"/>
          <a:ext cx="8715436" cy="1857388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8715436"/>
              </a:tblGrid>
              <a:tr h="18573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Как можно разделить сумму на число?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09716" y="147484"/>
          <a:ext cx="8465574" cy="8229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8465574"/>
              </a:tblGrid>
              <a:tr h="604684">
                <a:tc>
                  <a:txBody>
                    <a:bodyPr/>
                    <a:lstStyle/>
                    <a:p>
                      <a:pPr algn="ctr"/>
                      <a:r>
                        <a:rPr lang="ru-RU" sz="4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Открываем новые знания</a:t>
                      </a:r>
                      <a:endParaRPr lang="ru-RU" sz="4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2643174" y="1928802"/>
          <a:ext cx="4143404" cy="642942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4143404"/>
              </a:tblGrid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ru-RU" sz="3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33, 42, 54</a:t>
                      </a:r>
                      <a:endParaRPr lang="ru-RU" sz="3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428596" y="1071546"/>
            <a:ext cx="835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Представьте числа в виде суммы двух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слагаемых, каждое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из которых делится на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3.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42910" y="5286388"/>
            <a:ext cx="81087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Сформулируйте ответ на основной вопрос урока.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4282" y="2786058"/>
            <a:ext cx="63321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33 : 3 = (21 + 12) : 3 = 21: 3 + 12 : 3 = 7 + 4=1 1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4282" y="3286124"/>
            <a:ext cx="6563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42 : 3 = (27 + 15) : 3 = 27 : 3 + 15 : 3 = 9 + 5 = 14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4282" y="3857628"/>
            <a:ext cx="6486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54 : 3 = (27 + 27) : 3 = 27 : 3 + 27 : 3 = 9 + 9 = 18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00100" y="4357694"/>
            <a:ext cx="69234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Как вы думаете, делятся ли на 3 числа 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33, 42, 54.</a:t>
            </a:r>
            <a:endParaRPr lang="ru-RU" sz="24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191729" y="5088194"/>
          <a:ext cx="8672052" cy="1592825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8672052"/>
              </a:tblGrid>
              <a:tr h="1592825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Чтобы разделить сумму на число,</a:t>
                      </a:r>
                      <a:r>
                        <a:rPr lang="ru-RU" sz="24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нужно вычислить сумму и разделить её на число. Но можно представить это число в виде сумму двух слагаемых и разделить каждое слагаемое на число.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06477" y="103239"/>
          <a:ext cx="8701549" cy="8229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8701549"/>
              </a:tblGrid>
              <a:tr h="619432">
                <a:tc>
                  <a:txBody>
                    <a:bodyPr/>
                    <a:lstStyle/>
                    <a:p>
                      <a:r>
                        <a:rPr lang="ru-RU" sz="4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Определяем тему и цель урока</a:t>
                      </a:r>
                      <a:endParaRPr lang="ru-RU" sz="4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1928794" y="1071546"/>
            <a:ext cx="4778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Сформулируйте тему урока.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" name="Таблица 28"/>
          <p:cNvGraphicFramePr>
            <a:graphicFrameLocks noGrp="1"/>
          </p:cNvGraphicFramePr>
          <p:nvPr/>
        </p:nvGraphicFramePr>
        <p:xfrm>
          <a:off x="285720" y="1714488"/>
          <a:ext cx="8642555" cy="173736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8642555"/>
              </a:tblGrid>
              <a:tr h="781665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u="sng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Тема урока:</a:t>
                      </a:r>
                    </a:p>
                    <a:p>
                      <a:pPr algn="ctr"/>
                      <a:r>
                        <a:rPr lang="ru-RU" sz="3600" b="1" i="1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«Арифметические действия над</a:t>
                      </a:r>
                      <a:r>
                        <a:rPr lang="ru-RU" sz="3600" b="1" i="1" baseline="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числами</a:t>
                      </a:r>
                      <a:r>
                        <a:rPr lang="ru-RU" sz="3600" b="1" i="1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».</a:t>
                      </a:r>
                      <a:endParaRPr lang="ru-RU" sz="3600" b="1" i="1" dirty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1214414" y="3357562"/>
            <a:ext cx="64670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Чему мы должны научиться на уроке?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2" name="Таблица 31"/>
          <p:cNvGraphicFramePr>
            <a:graphicFrameLocks noGrp="1"/>
          </p:cNvGraphicFramePr>
          <p:nvPr/>
        </p:nvGraphicFramePr>
        <p:xfrm>
          <a:off x="285720" y="4000504"/>
          <a:ext cx="8643998" cy="222504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8643998"/>
              </a:tblGrid>
              <a:tr h="1869758">
                <a:tc>
                  <a:txBody>
                    <a:bodyPr/>
                    <a:lstStyle/>
                    <a:p>
                      <a:pPr algn="ctr"/>
                      <a:r>
                        <a:rPr lang="ru-RU" sz="2800" b="1" i="1" u="sng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Цель урока: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ru-RU" sz="2800" b="1" i="1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развить </a:t>
                      </a:r>
                      <a:r>
                        <a:rPr lang="ru-RU" sz="2800" b="1" i="1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умения</a:t>
                      </a:r>
                      <a:r>
                        <a:rPr lang="ru-RU" sz="2800" b="1" i="1" baseline="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пользоваться арифметическими действиями</a:t>
                      </a:r>
                      <a:r>
                        <a:rPr lang="ru-RU" sz="2800" b="1" i="1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endParaRPr lang="ru-RU" sz="2800" b="1" i="1" dirty="0" smtClean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buFontTx/>
                        <a:buChar char="-"/>
                      </a:pPr>
                      <a:r>
                        <a:rPr lang="ru-RU" sz="2800" b="1" i="1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закрепить</a:t>
                      </a:r>
                      <a:r>
                        <a:rPr lang="ru-RU" sz="2800" b="1" i="1" baseline="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понятие о распределительном свойстве деления.</a:t>
                      </a:r>
                      <a:endParaRPr lang="ru-RU" sz="2800" b="1" i="1" dirty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14282" y="0"/>
          <a:ext cx="8686800" cy="8229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8686800"/>
              </a:tblGrid>
              <a:tr h="781665">
                <a:tc>
                  <a:txBody>
                    <a:bodyPr/>
                    <a:lstStyle/>
                    <a:p>
                      <a:pPr algn="ctr"/>
                      <a:r>
                        <a:rPr lang="ru-RU" sz="4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Физкультминутка</a:t>
                      </a:r>
                      <a:endParaRPr lang="ru-RU" sz="4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098" name="Picture 2" descr="http://s8.rimg.info/a07a0088297ffe9971272963f103c8aa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785794"/>
            <a:ext cx="5718017" cy="2428892"/>
          </a:xfrm>
          <a:prstGeom prst="rect">
            <a:avLst/>
          </a:prstGeom>
          <a:noFill/>
        </p:spPr>
      </p:pic>
      <p:pic>
        <p:nvPicPr>
          <p:cNvPr id="4100" name="Picture 4" descr="http://www.topglobus.ru/skin/smile/s612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3500438"/>
            <a:ext cx="2727001" cy="3151204"/>
          </a:xfrm>
          <a:prstGeom prst="rect">
            <a:avLst/>
          </a:prstGeom>
          <a:noFill/>
        </p:spPr>
      </p:pic>
      <p:pic>
        <p:nvPicPr>
          <p:cNvPr id="4102" name="Picture 6" descr="http://www.animated-gifs.eu/sports-bowling-1/0003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4810" y="3286124"/>
            <a:ext cx="2414598" cy="3269768"/>
          </a:xfrm>
          <a:prstGeom prst="rect">
            <a:avLst/>
          </a:prstGeom>
          <a:noFill/>
        </p:spPr>
      </p:pic>
      <p:sp>
        <p:nvSpPr>
          <p:cNvPr id="4110" name="AutoShape 14" descr="http://%D0%B3%D1%8B%D0%BA.%D1%80%D1%84/uploads/1228981674/gallery_2_392_5900.gif"/>
          <p:cNvSpPr>
            <a:spLocks noChangeAspect="1" noChangeArrowheads="1"/>
          </p:cNvSpPr>
          <p:nvPr/>
        </p:nvSpPr>
        <p:spPr bwMode="auto">
          <a:xfrm>
            <a:off x="155575" y="-808038"/>
            <a:ext cx="857250" cy="16954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12" name="Picture 16" descr="http://www.edu54.ru/sites/default/files/userfiles/image/cca41d69a1019780a2b228799167a861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29322" y="1928802"/>
            <a:ext cx="3456126" cy="42386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62232" y="147484"/>
          <a:ext cx="8760542" cy="8229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8760542"/>
              </a:tblGrid>
              <a:tr h="575187">
                <a:tc>
                  <a:txBody>
                    <a:bodyPr/>
                    <a:lstStyle/>
                    <a:p>
                      <a:pPr algn="ctr"/>
                      <a:r>
                        <a:rPr lang="ru-RU" sz="4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Применяем новые знания.</a:t>
                      </a:r>
                      <a:endParaRPr lang="ru-RU" sz="4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571472" y="1071546"/>
            <a:ext cx="73393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Стр.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46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3. Найдите значения выражений.</a:t>
            </a:r>
          </a:p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Сделайте проверку  умножением.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0034" y="2214554"/>
            <a:ext cx="20730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(40 + 16) : 4 =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357422" y="2214554"/>
            <a:ext cx="2278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40 : 4 + 16 : 4 =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29124" y="2214554"/>
            <a:ext cx="1611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10 + 4 = 14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0034" y="2714620"/>
            <a:ext cx="66800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14 ‧ 4 = (10 + 4)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‧ 4 = 10 ‧ 4 + 4 ‧ 4 = 40 + 16 = 56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4" grpId="0"/>
      <p:bldP spid="15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9491" y="193964"/>
          <a:ext cx="8382000" cy="8229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8382000"/>
              </a:tblGrid>
              <a:tr h="498763">
                <a:tc>
                  <a:txBody>
                    <a:bodyPr/>
                    <a:lstStyle/>
                    <a:p>
                      <a:pPr algn="ctr"/>
                      <a:r>
                        <a:rPr lang="ru-RU" sz="4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Рефлексия</a:t>
                      </a:r>
                      <a:r>
                        <a:rPr lang="ru-RU" sz="48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85786" y="1142984"/>
          <a:ext cx="8008374" cy="648929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008374"/>
              </a:tblGrid>
              <a:tr h="648929">
                <a:tc>
                  <a:txBody>
                    <a:bodyPr/>
                    <a:lstStyle/>
                    <a:p>
                      <a:r>
                        <a:rPr lang="ru-RU" sz="3600" b="1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Какой</a:t>
                      </a:r>
                      <a:r>
                        <a:rPr lang="ru-RU" sz="3600" b="1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вопрос задали в начале урока?</a:t>
                      </a:r>
                      <a:endParaRPr lang="ru-RU" sz="3600" b="1" i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85786" y="1857364"/>
          <a:ext cx="8001056" cy="64008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8001056"/>
              </a:tblGrid>
              <a:tr h="619432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Какое новое знание открыли?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96413" y="2551471"/>
          <a:ext cx="8008374" cy="640080"/>
        </p:xfrm>
        <a:graphic>
          <a:graphicData uri="http://schemas.openxmlformats.org/drawingml/2006/table">
            <a:tbl>
              <a:tblPr/>
              <a:tblGrid>
                <a:gridCol w="8008374"/>
              </a:tblGrid>
              <a:tr h="589935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Что получилось на уроке?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785786" y="3214686"/>
          <a:ext cx="8033749" cy="640080"/>
        </p:xfrm>
        <a:graphic>
          <a:graphicData uri="http://schemas.openxmlformats.org/drawingml/2006/table">
            <a:tbl>
              <a:tblPr/>
              <a:tblGrid>
                <a:gridCol w="8033749"/>
              </a:tblGrid>
              <a:tr h="560439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Что не получилось</a:t>
                      </a:r>
                      <a:r>
                        <a:rPr lang="ru-RU" sz="36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уроке?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 descr="http://www.mms.mts.ru/datas1/000/002/362/2362508_thumb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95724"/>
            <a:ext cx="4019550" cy="2962276"/>
          </a:xfrm>
          <a:prstGeom prst="rect">
            <a:avLst/>
          </a:prstGeom>
          <a:noFill/>
        </p:spPr>
      </p:pic>
      <p:pic>
        <p:nvPicPr>
          <p:cNvPr id="1028" name="Picture 4" descr="http://gifportal.ru/data/smiles/multi-21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6126" y="3929066"/>
            <a:ext cx="2047874" cy="2928934"/>
          </a:xfrm>
          <a:prstGeom prst="rect">
            <a:avLst/>
          </a:prstGeom>
          <a:noFill/>
        </p:spPr>
      </p:pic>
      <p:pic>
        <p:nvPicPr>
          <p:cNvPr id="1030" name="Picture 6" descr="http://s12.rimg.info/041bb5e3fcec0a9261d6c42d2ac6e4ff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7620" y="4143356"/>
            <a:ext cx="3456272" cy="2714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980</TotalTime>
  <Words>547</Words>
  <Application>Microsoft Office PowerPoint</Application>
  <PresentationFormat>Экран (4:3)</PresentationFormat>
  <Paragraphs>79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oo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ooo</dc:creator>
  <cp:lastModifiedBy>ooo</cp:lastModifiedBy>
  <cp:revision>102</cp:revision>
  <dcterms:created xsi:type="dcterms:W3CDTF">2012-11-25T18:08:26Z</dcterms:created>
  <dcterms:modified xsi:type="dcterms:W3CDTF">2013-10-08T18:08:42Z</dcterms:modified>
</cp:coreProperties>
</file>