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4" r:id="rId3"/>
    <p:sldId id="257" r:id="rId4"/>
    <p:sldId id="266" r:id="rId5"/>
    <p:sldId id="273" r:id="rId6"/>
    <p:sldId id="270" r:id="rId7"/>
    <p:sldId id="274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A280F-A27F-46DC-9B40-C6808AF8F128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3C972-112D-47B6-853F-34A05517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C972-112D-47B6-853F-34A055176B0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60218" y="221673"/>
          <a:ext cx="8520546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520546"/>
              </a:tblGrid>
              <a:tr h="471054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Устный счёт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42844" y="1142984"/>
            <a:ext cx="2032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(6 + 9) : 3 =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00232" y="114298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4282" y="1571612"/>
            <a:ext cx="221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(40 + 6) : 2 =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14546" y="157161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23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00496" y="1142984"/>
            <a:ext cx="2392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(60 + 12) : 6 =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43636" y="1071546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929058" y="1500174"/>
            <a:ext cx="2392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(40 + 10) : 2 =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143636" y="150017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25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071670" y="1857364"/>
            <a:ext cx="4767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Математический диктант.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9" name="Таблица 58"/>
          <p:cNvGraphicFramePr>
            <a:graphicFrameLocks noGrp="1"/>
          </p:cNvGraphicFramePr>
          <p:nvPr/>
        </p:nvGraphicFramePr>
        <p:xfrm>
          <a:off x="0" y="4929198"/>
          <a:ext cx="9144000" cy="192880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9144000"/>
              </a:tblGrid>
              <a:tr h="1928802">
                <a:tc>
                  <a:txBody>
                    <a:bodyPr/>
                    <a:lstStyle/>
                    <a:p>
                      <a:pPr algn="l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спортклубе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12 женских велосипедов, мужских – в 3 раза больше, чем женских, а детских на 20 велосипедов больше, чем мужских. Сколько детских велосипедов в спортклубе?</a:t>
                      </a:r>
                      <a:endParaRPr lang="ru-RU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285720" y="5572140"/>
            <a:ext cx="274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2357430"/>
            <a:ext cx="5508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1). Найдите произведения чисел 11 и 4.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2786058"/>
            <a:ext cx="6528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2). Делимое 60, делитель 6. Найдите частное.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3143248"/>
            <a:ext cx="4523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3). Число 72 уменьшите в 9 раз.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3571876"/>
            <a:ext cx="4713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4). Во сколько раз 80 больше 10?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4000504"/>
            <a:ext cx="5154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5). Разность 38 и 27 умножьте на 8.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4357694"/>
            <a:ext cx="5375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6). Сумму чисел 63 и 9 разделите на 8.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9" grpId="0"/>
      <p:bldP spid="40" grpId="0"/>
      <p:bldP spid="41" grpId="0"/>
      <p:bldP spid="42" grpId="0"/>
      <p:bldP spid="48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32509" y="207818"/>
          <a:ext cx="8478982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478982"/>
              </a:tblGrid>
              <a:tr h="401782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4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работы: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071546"/>
          <a:ext cx="8572559" cy="7226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59"/>
              </a:tblGrid>
              <a:tr h="722671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1. Определяем основной вопрос урока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785926"/>
          <a:ext cx="8563312" cy="70792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63312"/>
              </a:tblGrid>
              <a:tr h="70792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2. Открываем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новые</a:t>
                      </a:r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знания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2500306"/>
          <a:ext cx="8572560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3. Определяем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тему и цель урока 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282" y="3143248"/>
          <a:ext cx="8572560" cy="6784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678426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4. Применяем новые знания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3" y="3857628"/>
          <a:ext cx="8572560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575187">
                <a:tc>
                  <a:txBody>
                    <a:bodyPr/>
                    <a:lstStyle/>
                    <a:p>
                      <a:r>
                        <a:rPr lang="ru-RU" sz="36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5. Рефлексия</a:t>
                      </a:r>
                      <a:endParaRPr lang="ru-RU" sz="3600" b="1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4500570"/>
          <a:ext cx="8568813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68813"/>
              </a:tblGrid>
              <a:tr h="545690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6. Домашнее задание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14290"/>
          <a:ext cx="8259097" cy="7010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259097"/>
              </a:tblGrid>
              <a:tr h="442452">
                <a:tc>
                  <a:txBody>
                    <a:bodyPr/>
                    <a:lstStyle/>
                    <a:p>
                      <a:pPr algn="ctr"/>
                      <a:r>
                        <a:rPr lang="ru-RU" sz="4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Определяем основной</a:t>
                      </a:r>
                      <a:r>
                        <a:rPr lang="ru-RU" sz="40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 урока</a:t>
                      </a:r>
                      <a:endParaRPr lang="ru-RU" sz="4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2500306"/>
            <a:ext cx="8997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Смогли ли вы выполнить задание полностью? Чем отличается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выражение  75 : 5 от остальных?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0100" y="4143380"/>
            <a:ext cx="6503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Сформулируйте основной вопрос урока.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214282" y="3643314"/>
          <a:ext cx="8715436" cy="185738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715436"/>
              </a:tblGrid>
              <a:tr h="18573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 можно разделить 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двузначное число на однозначное, если это не табличное деление?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428860" y="1071546"/>
            <a:ext cx="5231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Найдите значения выражений.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14282" y="1785926"/>
          <a:ext cx="1409371" cy="4572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409371"/>
              </a:tblGrid>
              <a:tr h="309716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15 : 5 = 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285852" y="17859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928794" y="1785926"/>
          <a:ext cx="1474839" cy="4572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474839"/>
              </a:tblGrid>
              <a:tr h="398206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25 : 5 =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928926" y="178592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3714744" y="1785926"/>
          <a:ext cx="1571636" cy="4572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571636"/>
              </a:tblGrid>
              <a:tr h="309716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45 : 5 = 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929190" y="17859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5500694" y="1785926"/>
          <a:ext cx="1857388" cy="4572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857388"/>
              </a:tblGrid>
              <a:tr h="309716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50 : 5 = 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6858016" y="1785926"/>
            <a:ext cx="492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/>
        </p:nvGraphicFramePr>
        <p:xfrm>
          <a:off x="7572396" y="1785926"/>
          <a:ext cx="1500198" cy="4572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500198"/>
              </a:tblGrid>
              <a:tr h="309716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75 : 5 = 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8805446" y="17859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17" grpId="0"/>
      <p:bldP spid="20" grpId="0"/>
      <p:bldP spid="22" grpId="0"/>
      <p:bldP spid="26" grpId="0"/>
      <p:bldP spid="29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9716" y="147484"/>
          <a:ext cx="8465574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465574"/>
              </a:tblGrid>
              <a:tr h="604684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Открываем новые знания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785786" y="5643578"/>
            <a:ext cx="8108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Сформулируйте ответ на основной вопрос урока.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1948" y="1785926"/>
          <a:ext cx="8672052" cy="85725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8672052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Денис выполнил это задание так:</a:t>
                      </a:r>
                    </a:p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(50 + 25) : 5 = 10 + 5 = 15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418455" y="2857496"/>
          <a:ext cx="8725545" cy="8229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725545"/>
              </a:tblGrid>
              <a:tr h="781665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Мишка выполнил это же задание так: </a:t>
                      </a:r>
                    </a:p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(45 + 30) : 5 = 9 + 6 = 15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3274142" y="1106129"/>
          <a:ext cx="1797924" cy="57912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797924"/>
              </a:tblGrid>
              <a:tr h="398206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75 : 5 = </a:t>
                      </a:r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14282" y="3857628"/>
            <a:ext cx="6907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Какое свойство деления использовали мальчики?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2910" y="4286256"/>
            <a:ext cx="7982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Есть ли ещё способ представить число 75 в виде суммы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слагаемых,  каждое из которых делится на 5?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72330" y="4643446"/>
            <a:ext cx="622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2714612" y="5143512"/>
          <a:ext cx="3368619" cy="4572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368619"/>
              </a:tblGrid>
              <a:tr h="191729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(40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+ 35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) : 5 = 8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+ 7 = 15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0" y="4000504"/>
          <a:ext cx="9144000" cy="21431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9144000"/>
              </a:tblGrid>
              <a:tr h="214314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случае,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если двузначное число не делится на однозначное сразу ( не табличное деление), то можно попытаться выполнить деление, используя правило деления суммы на число: представить делимое в виде суммы удобных для деления слагаемых.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9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6477" y="103239"/>
          <a:ext cx="8701549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701549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Определяем тему и цель урока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928794" y="1071546"/>
            <a:ext cx="4778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Сформулируйте тему урока.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285720" y="1714488"/>
          <a:ext cx="8642555" cy="17373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642555"/>
              </a:tblGrid>
              <a:tr h="781665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Тема урока:</a:t>
                      </a:r>
                    </a:p>
                    <a:p>
                      <a:pPr algn="ctr"/>
                      <a:r>
                        <a:rPr lang="ru-RU" sz="36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«Деление двузначного числа на однозначное».</a:t>
                      </a:r>
                      <a:endParaRPr lang="ru-RU" sz="3600" b="1" i="1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214414" y="3500438"/>
            <a:ext cx="6467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Чему мы должны научиться на уроке?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/>
        </p:nvGraphicFramePr>
        <p:xfrm>
          <a:off x="285720" y="4214818"/>
          <a:ext cx="8643998" cy="222504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643998"/>
              </a:tblGrid>
              <a:tr h="1869758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Цель урока: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развить умения</a:t>
                      </a:r>
                      <a:r>
                        <a:rPr lang="ru-RU" sz="2800" b="1" i="1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i="1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делить двузначное число на однозначное</a:t>
                      </a: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2800" b="1" i="1" dirty="0" smtClean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закрепить представление о распределительном</a:t>
                      </a:r>
                      <a:r>
                        <a:rPr lang="ru-RU" sz="2800" b="1" i="1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свойстве..</a:t>
                      </a:r>
                      <a:endParaRPr lang="ru-RU" sz="2800" b="1" i="1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0"/>
          <a:ext cx="8686800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686800"/>
              </a:tblGrid>
              <a:tr h="781665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Физкультминутка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http://s8.rimg.info/a07a0088297ffe9971272963f103c8a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785794"/>
            <a:ext cx="5718017" cy="2428892"/>
          </a:xfrm>
          <a:prstGeom prst="rect">
            <a:avLst/>
          </a:prstGeom>
          <a:noFill/>
        </p:spPr>
      </p:pic>
      <p:pic>
        <p:nvPicPr>
          <p:cNvPr id="4100" name="Picture 4" descr="http://www.topglobus.ru/skin/smile/s612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3500438"/>
            <a:ext cx="2727001" cy="3151204"/>
          </a:xfrm>
          <a:prstGeom prst="rect">
            <a:avLst/>
          </a:prstGeom>
          <a:noFill/>
        </p:spPr>
      </p:pic>
      <p:pic>
        <p:nvPicPr>
          <p:cNvPr id="4102" name="Picture 6" descr="http://www.animated-gifs.eu/sports-bowling-1/000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3286124"/>
            <a:ext cx="2414598" cy="3269768"/>
          </a:xfrm>
          <a:prstGeom prst="rect">
            <a:avLst/>
          </a:prstGeom>
          <a:noFill/>
        </p:spPr>
      </p:pic>
      <p:sp>
        <p:nvSpPr>
          <p:cNvPr id="4110" name="AutoShape 14" descr="http://%D0%B3%D1%8B%D0%BA.%D1%80%D1%84/uploads/1228981674/gallery_2_392_5900.gif"/>
          <p:cNvSpPr>
            <a:spLocks noChangeAspect="1" noChangeArrowheads="1"/>
          </p:cNvSpPr>
          <p:nvPr/>
        </p:nvSpPr>
        <p:spPr bwMode="auto">
          <a:xfrm>
            <a:off x="155575" y="-808038"/>
            <a:ext cx="857250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12" name="Picture 16" descr="http://www.edu54.ru/sites/default/files/userfiles/image/cca41d69a1019780a2b228799167a86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2" y="1928802"/>
            <a:ext cx="3456126" cy="4238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2232" y="147484"/>
          <a:ext cx="8760542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760542"/>
              </a:tblGrid>
              <a:tr h="575187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Применяем новые знания.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71472" y="1071546"/>
            <a:ext cx="819006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Стр.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48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3. Представьте  делимое в виде суммы 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несколькими способами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 Сделайте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проверку  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умножением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9491" y="193964"/>
          <a:ext cx="8382000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382000"/>
              </a:tblGrid>
              <a:tr h="498763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Рефлексия</a:t>
                      </a:r>
                      <a:r>
                        <a:rPr lang="ru-RU" sz="4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1142984"/>
          <a:ext cx="8008374" cy="64892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008374"/>
              </a:tblGrid>
              <a:tr h="648929">
                <a:tc>
                  <a:txBody>
                    <a:bodyPr/>
                    <a:lstStyle/>
                    <a:p>
                      <a:r>
                        <a:rPr lang="ru-RU" sz="36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Какой</a:t>
                      </a:r>
                      <a:r>
                        <a:rPr lang="ru-RU" sz="3600" b="1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 задали в начале урока?</a:t>
                      </a:r>
                      <a:endParaRPr lang="ru-RU" sz="3600" b="1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6" y="1857364"/>
          <a:ext cx="8001056" cy="6400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8001056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Какое новое знание открыли?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96413" y="2551471"/>
          <a:ext cx="8008374" cy="640080"/>
        </p:xfrm>
        <a:graphic>
          <a:graphicData uri="http://schemas.openxmlformats.org/drawingml/2006/table">
            <a:tbl>
              <a:tblPr/>
              <a:tblGrid>
                <a:gridCol w="8008374"/>
              </a:tblGrid>
              <a:tr h="589935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Что получилось на уроке?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85786" y="3214686"/>
          <a:ext cx="8033749" cy="640080"/>
        </p:xfrm>
        <a:graphic>
          <a:graphicData uri="http://schemas.openxmlformats.org/drawingml/2006/table">
            <a:tbl>
              <a:tblPr/>
              <a:tblGrid>
                <a:gridCol w="8033749"/>
              </a:tblGrid>
              <a:tr h="560439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Что не получилось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уроке?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http://www.mms.mts.ru/datas1/000/002/362/2362508_thum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95724"/>
            <a:ext cx="4019550" cy="2962276"/>
          </a:xfrm>
          <a:prstGeom prst="rect">
            <a:avLst/>
          </a:prstGeom>
          <a:noFill/>
        </p:spPr>
      </p:pic>
      <p:pic>
        <p:nvPicPr>
          <p:cNvPr id="1028" name="Picture 4" descr="http://gifportal.ru/data/smiles/multi-21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6126" y="3929066"/>
            <a:ext cx="2047874" cy="2928934"/>
          </a:xfrm>
          <a:prstGeom prst="rect">
            <a:avLst/>
          </a:prstGeom>
          <a:noFill/>
        </p:spPr>
      </p:pic>
      <p:pic>
        <p:nvPicPr>
          <p:cNvPr id="1030" name="Picture 6" descr="http://s12.rimg.info/041bb5e3fcec0a9261d6c42d2ac6e4ff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4143356"/>
            <a:ext cx="3456272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1040</TotalTime>
  <Words>459</Words>
  <Application>Microsoft Office PowerPoint</Application>
  <PresentationFormat>Экран (4:3)</PresentationFormat>
  <Paragraphs>74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ooo</dc:creator>
  <cp:lastModifiedBy>ooo</cp:lastModifiedBy>
  <cp:revision>109</cp:revision>
  <dcterms:created xsi:type="dcterms:W3CDTF">2012-11-25T18:08:26Z</dcterms:created>
  <dcterms:modified xsi:type="dcterms:W3CDTF">2013-10-09T20:05:20Z</dcterms:modified>
</cp:coreProperties>
</file>