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4" r:id="rId3"/>
    <p:sldId id="257" r:id="rId4"/>
    <p:sldId id="266" r:id="rId5"/>
    <p:sldId id="273" r:id="rId6"/>
    <p:sldId id="270" r:id="rId7"/>
    <p:sldId id="274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A280F-A27F-46DC-9B40-C6808AF8F128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3C972-112D-47B6-853F-34A055176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C972-112D-47B6-853F-34A055176B0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E102FE-754A-4AFA-8EE5-9A2379348D37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E102FE-754A-4AFA-8EE5-9A2379348D37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E102FE-754A-4AFA-8EE5-9A2379348D37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60218" y="221673"/>
          <a:ext cx="8520546" cy="8229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520546"/>
              </a:tblGrid>
              <a:tr h="471054">
                <a:tc>
                  <a:txBody>
                    <a:bodyPr/>
                    <a:lstStyle/>
                    <a:p>
                      <a:pPr algn="ctr"/>
                      <a:r>
                        <a:rPr lang="ru-RU" sz="4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Устный счёт</a:t>
                      </a:r>
                      <a:endParaRPr lang="ru-RU" sz="4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0" y="1142984"/>
            <a:ext cx="5155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Назовите число большее 15 в 3 раза.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1571612"/>
            <a:ext cx="523194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Назовите число большее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26 в 2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раза.</a:t>
            </a:r>
          </a:p>
          <a:p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0" y="1928802"/>
            <a:ext cx="523194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Назовите число большее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6  раз.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0" y="2357430"/>
            <a:ext cx="5296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Назовите число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меньшее 92 в 4  раза.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2714620"/>
            <a:ext cx="51426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Назовите число меньшее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72 в 6  раз.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3071810"/>
            <a:ext cx="529657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Назовите число меньшее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60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5  раз.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500034" y="3571876"/>
            <a:ext cx="80329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Назовите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несколько двузначных чисел, которые делятся </a:t>
            </a: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одновременно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28596" y="4429132"/>
            <a:ext cx="1220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 3 и 2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57620" y="4357694"/>
            <a:ext cx="1220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 5 и 3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572264" y="4286256"/>
            <a:ext cx="1220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 4 и 5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26" grpId="0"/>
      <p:bldP spid="29" grpId="0"/>
      <p:bldP spid="31" grpId="0"/>
      <p:bldP spid="32" grpId="0"/>
      <p:bldP spid="37" grpId="0"/>
      <p:bldP spid="38" grpId="0"/>
      <p:bldP spid="43" grpId="0"/>
      <p:bldP spid="44" grpId="0"/>
      <p:bldP spid="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32509" y="207818"/>
          <a:ext cx="8478982" cy="8229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478982"/>
              </a:tblGrid>
              <a:tr h="401782">
                <a:tc>
                  <a:txBody>
                    <a:bodyPr/>
                    <a:lstStyle/>
                    <a:p>
                      <a:pPr algn="ctr"/>
                      <a:r>
                        <a:rPr lang="ru-RU" sz="4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r>
                        <a:rPr lang="ru-RU" sz="48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работы:</a:t>
                      </a:r>
                      <a:endParaRPr lang="ru-RU" sz="4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071546"/>
          <a:ext cx="8572559" cy="72267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572559"/>
              </a:tblGrid>
              <a:tr h="722671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1. Определяем основной вопрос урока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785926"/>
          <a:ext cx="8563312" cy="70792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563312"/>
              </a:tblGrid>
              <a:tr h="707922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2. Открываем</a:t>
                      </a:r>
                      <a:r>
                        <a:rPr lang="ru-RU" sz="3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новые</a:t>
                      </a:r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знания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500306"/>
          <a:ext cx="8572560" cy="6400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572560"/>
              </a:tblGrid>
              <a:tr h="619432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3. Определяем</a:t>
                      </a:r>
                      <a:r>
                        <a:rPr lang="ru-RU" sz="3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тему и цель урока 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3143248"/>
          <a:ext cx="8572560" cy="67842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572560"/>
              </a:tblGrid>
              <a:tr h="678426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4. Применяем новые знания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283" y="3857628"/>
          <a:ext cx="8572560" cy="6400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572560"/>
              </a:tblGrid>
              <a:tr h="575187">
                <a:tc>
                  <a:txBody>
                    <a:bodyPr/>
                    <a:lstStyle/>
                    <a:p>
                      <a:r>
                        <a:rPr lang="ru-RU" sz="3600" b="1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5. Рефлексия</a:t>
                      </a:r>
                      <a:endParaRPr lang="ru-RU" sz="3600" b="1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282" y="4500570"/>
          <a:ext cx="8568813" cy="6400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568813"/>
              </a:tblGrid>
              <a:tr h="545690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6. Домашнее задание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14290"/>
          <a:ext cx="8259097" cy="70104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259097"/>
              </a:tblGrid>
              <a:tr h="442452">
                <a:tc>
                  <a:txBody>
                    <a:bodyPr/>
                    <a:lstStyle/>
                    <a:p>
                      <a:pPr algn="ctr"/>
                      <a:r>
                        <a:rPr lang="ru-RU" sz="4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Определяем основной</a:t>
                      </a:r>
                      <a:r>
                        <a:rPr lang="ru-RU" sz="40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 урока</a:t>
                      </a:r>
                      <a:endParaRPr lang="ru-RU" sz="4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214282" y="1142984"/>
          <a:ext cx="8572560" cy="142876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8572560"/>
              </a:tblGrid>
              <a:tr h="1428760">
                <a:tc>
                  <a:txBody>
                    <a:bodyPr/>
                    <a:lstStyle/>
                    <a:p>
                      <a:pPr algn="just"/>
                      <a:r>
                        <a:rPr lang="ru-RU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 столовой на 6 столах лежат 36 ложек</a:t>
                      </a:r>
                      <a:r>
                        <a:rPr lang="ru-RU" sz="28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42 вилки, поровну на каждом столе. </a:t>
                      </a:r>
                      <a:endParaRPr lang="ru-RU" sz="2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0" y="2500306"/>
            <a:ext cx="86547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Что означают выражения, которые записал Денис?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14546" y="5857892"/>
            <a:ext cx="65036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Сформулируйте основной вопрос урока.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214282" y="3071810"/>
          <a:ext cx="1254051" cy="53140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254051"/>
              </a:tblGrid>
              <a:tr h="531404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36 + 42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714480" y="3071810"/>
          <a:ext cx="1214446" cy="528638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214446"/>
              </a:tblGrid>
              <a:tr h="528638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36 : 6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3286116" y="3071810"/>
          <a:ext cx="943897" cy="528638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943897"/>
              </a:tblGrid>
              <a:tr h="528638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42 : 6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4557252" y="3082413"/>
          <a:ext cx="1729260" cy="516193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729260"/>
              </a:tblGrid>
              <a:tr h="516193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(36 + 42) : 6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85720" y="4000504"/>
            <a:ext cx="78976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Придумайте вопрос к задаче, чтобы она решалась так: 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(42 : 6) – (36 : 6)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5720" y="2000240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 сколько больше было вилок, чем ложек на 1 столе?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714348" y="4857760"/>
          <a:ext cx="7890387" cy="82296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7890387"/>
              </a:tblGrid>
              <a:tr h="309716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Какие вопросы можно</a:t>
                      </a:r>
                      <a:r>
                        <a:rPr lang="ru-RU" sz="2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задавать к условию задачи? Как они будут влиять на решение?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9716" y="147484"/>
          <a:ext cx="8465574" cy="8229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465574"/>
              </a:tblGrid>
              <a:tr h="604684">
                <a:tc>
                  <a:txBody>
                    <a:bodyPr/>
                    <a:lstStyle/>
                    <a:p>
                      <a:pPr algn="ctr"/>
                      <a:r>
                        <a:rPr lang="ru-RU" sz="4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Открываем новые знания</a:t>
                      </a:r>
                      <a:endParaRPr lang="ru-RU" sz="4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428596" y="1500174"/>
          <a:ext cx="8215370" cy="178595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8215370"/>
              </a:tblGrid>
              <a:tr h="1785950">
                <a:tc>
                  <a:txBody>
                    <a:bodyPr/>
                    <a:lstStyle/>
                    <a:p>
                      <a:pPr algn="just"/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2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библиотеке  на семи полках стоят 42 сборника сказок и 28 сборников научной фантастики,  поровну на каждой полке.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500034" y="1071546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Стр. 52 № 7 (а)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2910" y="5286388"/>
            <a:ext cx="8108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Сформулируйте ответ на основной вопрос урока.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5786" y="3214686"/>
            <a:ext cx="7627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Что означают выражения, которые записал Мишка?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596" y="4286256"/>
            <a:ext cx="7012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Запишите решение задачи с последним вопросом.</a:t>
            </a:r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176981" y="3716594"/>
          <a:ext cx="1445342" cy="4572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445342"/>
              </a:tblGrid>
              <a:tr h="280219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42 + 28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857356" y="3714752"/>
          <a:ext cx="1445342" cy="4572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445342"/>
              </a:tblGrid>
              <a:tr h="280219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42 : 7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3500430" y="3714752"/>
          <a:ext cx="1445342" cy="4572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445342"/>
              </a:tblGrid>
              <a:tr h="280219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28 : 7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5214942" y="3714752"/>
          <a:ext cx="2071702" cy="4572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071702"/>
              </a:tblGrid>
              <a:tr h="377126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(42 + 28) :7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57158" y="2500306"/>
            <a:ext cx="83733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Сколько всего сборников сказок и научной фантастики на 1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полке?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214282" y="5214950"/>
          <a:ext cx="8318090" cy="118872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8318090"/>
              </a:tblGrid>
              <a:tr h="1179871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К условию</a:t>
                      </a:r>
                      <a:r>
                        <a:rPr lang="ru-RU" sz="2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можно задавать вопросы на разностное сравнение (чего больше, чего меньше?), на определение общего количества ( суммы) и т. д.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14" grpId="0"/>
      <p:bldP spid="15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06477" y="103239"/>
          <a:ext cx="8701549" cy="8229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701549"/>
              </a:tblGrid>
              <a:tr h="619432">
                <a:tc>
                  <a:txBody>
                    <a:bodyPr/>
                    <a:lstStyle/>
                    <a:p>
                      <a:r>
                        <a:rPr lang="ru-RU" sz="4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Определяем тему и цель урока</a:t>
                      </a:r>
                      <a:endParaRPr lang="ru-RU" sz="4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928794" y="1071546"/>
            <a:ext cx="4778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Сформулируйте тему урока.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285720" y="1714488"/>
          <a:ext cx="8642555" cy="118872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8642555"/>
              </a:tblGrid>
              <a:tr h="781665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u="sng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Тема урока:</a:t>
                      </a:r>
                    </a:p>
                    <a:p>
                      <a:pPr algn="ctr"/>
                      <a:r>
                        <a:rPr lang="ru-RU" sz="3600" b="1" i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«Решение задач».</a:t>
                      </a:r>
                      <a:endParaRPr lang="ru-RU" sz="3600" b="1" i="1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214414" y="3357562"/>
            <a:ext cx="6467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Чему мы должны научиться на уроке?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/>
        </p:nvGraphicFramePr>
        <p:xfrm>
          <a:off x="285720" y="4000504"/>
          <a:ext cx="8643998" cy="186975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8643998"/>
              </a:tblGrid>
              <a:tr h="1869758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u="sng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 урока: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2800" b="1" i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развивать </a:t>
                      </a:r>
                      <a:r>
                        <a:rPr lang="ru-RU" sz="2800" b="1" i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умения</a:t>
                      </a:r>
                      <a:r>
                        <a:rPr lang="ru-RU" sz="2800" b="1" i="1" baseline="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пользоваться арифметическими </a:t>
                      </a:r>
                      <a:r>
                        <a:rPr lang="ru-RU" sz="2800" b="1" i="1" baseline="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действиями при решении задач</a:t>
                      </a:r>
                      <a:r>
                        <a:rPr lang="ru-RU" sz="2800" b="1" i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lang="ru-RU" sz="2800" b="1" i="1" dirty="0" smtClean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2800" b="1" i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Развивать вычислительные</a:t>
                      </a:r>
                      <a:r>
                        <a:rPr lang="ru-RU" sz="2800" b="1" i="1" baseline="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навыки.</a:t>
                      </a:r>
                      <a:endParaRPr lang="ru-RU" sz="2800" b="1" i="1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0"/>
          <a:ext cx="8686800" cy="8229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686800"/>
              </a:tblGrid>
              <a:tr h="781665">
                <a:tc>
                  <a:txBody>
                    <a:bodyPr/>
                    <a:lstStyle/>
                    <a:p>
                      <a:pPr algn="ctr"/>
                      <a:r>
                        <a:rPr lang="ru-RU" sz="4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Физкультминутка</a:t>
                      </a:r>
                      <a:endParaRPr lang="ru-RU" sz="4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http://s8.rimg.info/a07a0088297ffe9971272963f103c8a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785794"/>
            <a:ext cx="5718017" cy="2428892"/>
          </a:xfrm>
          <a:prstGeom prst="rect">
            <a:avLst/>
          </a:prstGeom>
          <a:noFill/>
        </p:spPr>
      </p:pic>
      <p:pic>
        <p:nvPicPr>
          <p:cNvPr id="4100" name="Picture 4" descr="http://www.topglobus.ru/skin/smile/s612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3500438"/>
            <a:ext cx="2727001" cy="3151204"/>
          </a:xfrm>
          <a:prstGeom prst="rect">
            <a:avLst/>
          </a:prstGeom>
          <a:noFill/>
        </p:spPr>
      </p:pic>
      <p:pic>
        <p:nvPicPr>
          <p:cNvPr id="4102" name="Picture 6" descr="http://www.animated-gifs.eu/sports-bowling-1/000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3286124"/>
            <a:ext cx="2414598" cy="3269768"/>
          </a:xfrm>
          <a:prstGeom prst="rect">
            <a:avLst/>
          </a:prstGeom>
          <a:noFill/>
        </p:spPr>
      </p:pic>
      <p:sp>
        <p:nvSpPr>
          <p:cNvPr id="4110" name="AutoShape 14" descr="http://%D0%B3%D1%8B%D0%BA.%D1%80%D1%84/uploads/1228981674/gallery_2_392_5900.gif"/>
          <p:cNvSpPr>
            <a:spLocks noChangeAspect="1" noChangeArrowheads="1"/>
          </p:cNvSpPr>
          <p:nvPr/>
        </p:nvSpPr>
        <p:spPr bwMode="auto">
          <a:xfrm>
            <a:off x="155575" y="-808038"/>
            <a:ext cx="857250" cy="1695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12" name="Picture 16" descr="http://www.edu54.ru/sites/default/files/userfiles/image/cca41d69a1019780a2b228799167a86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9322" y="1928802"/>
            <a:ext cx="3456126" cy="42386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2232" y="147484"/>
          <a:ext cx="8760542" cy="8229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760542"/>
              </a:tblGrid>
              <a:tr h="575187">
                <a:tc>
                  <a:txBody>
                    <a:bodyPr/>
                    <a:lstStyle/>
                    <a:p>
                      <a:pPr algn="ctr"/>
                      <a:r>
                        <a:rPr lang="ru-RU" sz="4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Применяем новые знания.</a:t>
                      </a:r>
                      <a:endParaRPr lang="ru-RU" sz="4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71472" y="1071546"/>
            <a:ext cx="5866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Стр.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52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6. Выполните действия.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596" y="1714488"/>
            <a:ext cx="4823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7 дм 3 см – 2 дм 8 см + 5 дм 4 см =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596" y="2071678"/>
            <a:ext cx="44919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6 м 4 дм + 1 м 7 дм – 3 м 9 дм =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2500306"/>
            <a:ext cx="3785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9 дм 8 см – 2 дм 4 см ‧ 4 =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2928934"/>
            <a:ext cx="2739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4 дм ² · + 100 см² =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357158" y="3214686"/>
            <a:ext cx="8072494" cy="2942229"/>
            <a:chOff x="500034" y="2714620"/>
            <a:chExt cx="8072494" cy="2942229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500034" y="4000504"/>
              <a:ext cx="7143800" cy="150019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857224" y="3357562"/>
              <a:ext cx="7715304" cy="192882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Овал 23"/>
            <p:cNvSpPr/>
            <p:nvPr/>
          </p:nvSpPr>
          <p:spPr>
            <a:xfrm>
              <a:off x="1214414" y="4071942"/>
              <a:ext cx="142876" cy="142876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 flipV="1">
              <a:off x="1285852" y="5072074"/>
              <a:ext cx="142876" cy="142876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 flipH="1" flipV="1">
              <a:off x="3428992" y="4500570"/>
              <a:ext cx="214314" cy="21431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6858016" y="5286388"/>
              <a:ext cx="142876" cy="142876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 flipH="1">
              <a:off x="8001024" y="3429000"/>
              <a:ext cx="214314" cy="16192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85852" y="3571876"/>
              <a:ext cx="4812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32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357290" y="5072074"/>
              <a:ext cx="45878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2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286116" y="4714884"/>
              <a:ext cx="46358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К</a:t>
              </a:r>
              <a:endParaRPr lang="ru-RU" sz="32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858148" y="2714620"/>
              <a:ext cx="45878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32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000892" y="4572008"/>
              <a:ext cx="4812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32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285720" y="3286124"/>
            <a:ext cx="708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Сколько здесь отрезков, лучей, углов. Назовите их.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4" grpId="0"/>
      <p:bldP spid="17" grpId="0"/>
      <p:bldP spid="8" grpId="0"/>
      <p:bldP spid="9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9491" y="193964"/>
          <a:ext cx="8382000" cy="8229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382000"/>
              </a:tblGrid>
              <a:tr h="498763">
                <a:tc>
                  <a:txBody>
                    <a:bodyPr/>
                    <a:lstStyle/>
                    <a:p>
                      <a:pPr algn="ctr"/>
                      <a:r>
                        <a:rPr lang="ru-RU" sz="4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Рефлексия</a:t>
                      </a:r>
                      <a:r>
                        <a:rPr lang="ru-RU" sz="48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85786" y="1142984"/>
          <a:ext cx="8008374" cy="64892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008374"/>
              </a:tblGrid>
              <a:tr h="648929">
                <a:tc>
                  <a:txBody>
                    <a:bodyPr/>
                    <a:lstStyle/>
                    <a:p>
                      <a:r>
                        <a:rPr lang="ru-RU" sz="3600" b="1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Какой</a:t>
                      </a:r>
                      <a:r>
                        <a:rPr lang="ru-RU" sz="3600" b="1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 задали в начале урока?</a:t>
                      </a:r>
                      <a:endParaRPr lang="ru-RU" sz="3600" b="1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85786" y="1857364"/>
          <a:ext cx="8001056" cy="64008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8001056"/>
              </a:tblGrid>
              <a:tr h="619432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Какое новое знание открыли?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96413" y="2551471"/>
          <a:ext cx="8008374" cy="640080"/>
        </p:xfrm>
        <a:graphic>
          <a:graphicData uri="http://schemas.openxmlformats.org/drawingml/2006/table">
            <a:tbl>
              <a:tblPr/>
              <a:tblGrid>
                <a:gridCol w="8008374"/>
              </a:tblGrid>
              <a:tr h="589935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Что получилось на уроке?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85786" y="3214686"/>
          <a:ext cx="8033749" cy="640080"/>
        </p:xfrm>
        <a:graphic>
          <a:graphicData uri="http://schemas.openxmlformats.org/drawingml/2006/table">
            <a:tbl>
              <a:tblPr/>
              <a:tblGrid>
                <a:gridCol w="8033749"/>
              </a:tblGrid>
              <a:tr h="560439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Что не получилось</a:t>
                      </a:r>
                      <a:r>
                        <a:rPr lang="ru-RU" sz="3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уроке?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http://www.mms.mts.ru/datas1/000/002/362/2362508_thum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95724"/>
            <a:ext cx="4019550" cy="2962276"/>
          </a:xfrm>
          <a:prstGeom prst="rect">
            <a:avLst/>
          </a:prstGeom>
          <a:noFill/>
        </p:spPr>
      </p:pic>
      <p:pic>
        <p:nvPicPr>
          <p:cNvPr id="1028" name="Picture 4" descr="http://gifportal.ru/data/smiles/multi-21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6126" y="3929066"/>
            <a:ext cx="2047874" cy="2928934"/>
          </a:xfrm>
          <a:prstGeom prst="rect">
            <a:avLst/>
          </a:prstGeom>
          <a:noFill/>
        </p:spPr>
      </p:pic>
      <p:pic>
        <p:nvPicPr>
          <p:cNvPr id="1030" name="Picture 6" descr="http://s12.rimg.info/041bb5e3fcec0a9261d6c42d2ac6e4ff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20" y="4143356"/>
            <a:ext cx="3456272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1057</TotalTime>
  <Words>452</Words>
  <Application>Microsoft Office PowerPoint</Application>
  <PresentationFormat>Экран (4:3)</PresentationFormat>
  <Paragraphs>71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ooo</dc:creator>
  <cp:lastModifiedBy>ooo</cp:lastModifiedBy>
  <cp:revision>110</cp:revision>
  <dcterms:created xsi:type="dcterms:W3CDTF">2012-11-25T18:08:26Z</dcterms:created>
  <dcterms:modified xsi:type="dcterms:W3CDTF">2013-10-14T20:03:28Z</dcterms:modified>
</cp:coreProperties>
</file>