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64" r:id="rId2"/>
    <p:sldId id="257" r:id="rId3"/>
    <p:sldId id="266" r:id="rId4"/>
    <p:sldId id="273" r:id="rId5"/>
    <p:sldId id="270" r:id="rId6"/>
    <p:sldId id="274" r:id="rId7"/>
    <p:sldId id="275" r:id="rId8"/>
    <p:sldId id="268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06799F8-075E-4A3A-A7F6-7FBC6576F1A4}" styleName="Стиль из темы 2 -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9A280F-A27F-46DC-9B40-C6808AF8F128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03C972-112D-47B6-853F-34A055176B0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03C972-112D-47B6-853F-34A055176B08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9E102FE-754A-4AFA-8EE5-9A2379348D37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6BF7C1C-590C-4B31-BB36-E568557293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E102FE-754A-4AFA-8EE5-9A2379348D37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BF7C1C-590C-4B31-BB36-E568557293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E102FE-754A-4AFA-8EE5-9A2379348D37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BF7C1C-590C-4B31-BB36-E568557293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E102FE-754A-4AFA-8EE5-9A2379348D37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BF7C1C-590C-4B31-BB36-E5685572938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E102FE-754A-4AFA-8EE5-9A2379348D37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BF7C1C-590C-4B31-BB36-E5685572938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E102FE-754A-4AFA-8EE5-9A2379348D37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BF7C1C-590C-4B31-BB36-E5685572938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E102FE-754A-4AFA-8EE5-9A2379348D37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BF7C1C-590C-4B31-BB36-E568557293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E102FE-754A-4AFA-8EE5-9A2379348D37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BF7C1C-590C-4B31-BB36-E5685572938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E102FE-754A-4AFA-8EE5-9A2379348D37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BF7C1C-590C-4B31-BB36-E568557293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9E102FE-754A-4AFA-8EE5-9A2379348D37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BF7C1C-590C-4B31-BB36-E568557293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9E102FE-754A-4AFA-8EE5-9A2379348D37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6BF7C1C-590C-4B31-BB36-E5685572938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9E102FE-754A-4AFA-8EE5-9A2379348D37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6BF7C1C-590C-4B31-BB36-E5685572938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gif"/><Relationship Id="rId3" Type="http://schemas.openxmlformats.org/officeDocument/2006/relationships/image" Target="../media/image3.gif"/><Relationship Id="rId7" Type="http://schemas.openxmlformats.org/officeDocument/2006/relationships/image" Target="../media/image7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32509" y="207818"/>
          <a:ext cx="8478982" cy="82296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8478982"/>
              </a:tblGrid>
              <a:tr h="401782">
                <a:tc>
                  <a:txBody>
                    <a:bodyPr/>
                    <a:lstStyle/>
                    <a:p>
                      <a:pPr algn="ctr"/>
                      <a:r>
                        <a:rPr lang="ru-RU" sz="4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План</a:t>
                      </a:r>
                      <a:r>
                        <a:rPr lang="ru-RU" sz="48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работы:</a:t>
                      </a:r>
                      <a:endParaRPr lang="ru-RU" sz="4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14282" y="1071546"/>
          <a:ext cx="8572559" cy="722671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8572559"/>
              </a:tblGrid>
              <a:tr h="722671">
                <a:tc>
                  <a:txBody>
                    <a:bodyPr/>
                    <a:lstStyle/>
                    <a:p>
                      <a:r>
                        <a:rPr lang="ru-RU" sz="36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1. Определяем основной вопрос урока</a:t>
                      </a:r>
                      <a:endParaRPr lang="ru-RU" sz="36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14282" y="1785926"/>
          <a:ext cx="8563312" cy="707922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8563312"/>
              </a:tblGrid>
              <a:tr h="707922">
                <a:tc>
                  <a:txBody>
                    <a:bodyPr/>
                    <a:lstStyle/>
                    <a:p>
                      <a:r>
                        <a:rPr lang="ru-RU" sz="36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2. Открываем</a:t>
                      </a:r>
                      <a:r>
                        <a:rPr lang="ru-RU" sz="36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новые</a:t>
                      </a:r>
                      <a:r>
                        <a:rPr lang="ru-RU" sz="36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36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знания</a:t>
                      </a:r>
                      <a:endParaRPr lang="ru-RU" sz="36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14282" y="2500306"/>
          <a:ext cx="8572560" cy="64008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8572560"/>
              </a:tblGrid>
              <a:tr h="619432">
                <a:tc>
                  <a:txBody>
                    <a:bodyPr/>
                    <a:lstStyle/>
                    <a:p>
                      <a:r>
                        <a:rPr lang="ru-RU" sz="36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3. Определяем</a:t>
                      </a:r>
                      <a:r>
                        <a:rPr lang="ru-RU" sz="36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тему и цель урока </a:t>
                      </a:r>
                      <a:endParaRPr lang="ru-RU" sz="36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214282" y="3143248"/>
          <a:ext cx="8572560" cy="678426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8572560"/>
              </a:tblGrid>
              <a:tr h="678426">
                <a:tc>
                  <a:txBody>
                    <a:bodyPr/>
                    <a:lstStyle/>
                    <a:p>
                      <a:r>
                        <a:rPr lang="ru-RU" sz="36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4. Применяем новые знания</a:t>
                      </a:r>
                      <a:endParaRPr lang="ru-RU" sz="36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214283" y="3857628"/>
          <a:ext cx="8572560" cy="64008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8572560"/>
              </a:tblGrid>
              <a:tr h="575187">
                <a:tc>
                  <a:txBody>
                    <a:bodyPr/>
                    <a:lstStyle/>
                    <a:p>
                      <a:r>
                        <a:rPr lang="ru-RU" sz="3600" b="1" i="1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5. Рефлексия</a:t>
                      </a:r>
                      <a:endParaRPr lang="ru-RU" sz="3600" b="1" i="1" u="non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214282" y="4500570"/>
          <a:ext cx="8568813" cy="64008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8568813"/>
              </a:tblGrid>
              <a:tr h="545690">
                <a:tc>
                  <a:txBody>
                    <a:bodyPr/>
                    <a:lstStyle/>
                    <a:p>
                      <a:r>
                        <a:rPr lang="ru-RU" sz="36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6. Домашнее задание</a:t>
                      </a:r>
                      <a:endParaRPr lang="ru-RU" sz="36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0" y="0"/>
          <a:ext cx="8259097" cy="70104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8259097"/>
              </a:tblGrid>
              <a:tr h="442452">
                <a:tc>
                  <a:txBody>
                    <a:bodyPr/>
                    <a:lstStyle/>
                    <a:p>
                      <a:pPr algn="ctr"/>
                      <a:r>
                        <a:rPr lang="ru-RU" sz="40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Определяем основной</a:t>
                      </a:r>
                      <a:r>
                        <a:rPr lang="ru-RU" sz="40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вопрос урока</a:t>
                      </a:r>
                      <a:endParaRPr lang="ru-RU" sz="40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0" y="857232"/>
            <a:ext cx="46374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1. Постоянно завидующий .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0" y="1285860"/>
            <a:ext cx="40922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2. Любящий повелевать.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0" y="1714488"/>
            <a:ext cx="429572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3. Тот, кто принимает в </a:t>
            </a:r>
          </a:p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чём – либо участие.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0" y="2571744"/>
            <a:ext cx="42859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4. Относящийся к кости.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071538" y="3643314"/>
            <a:ext cx="2295821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авистливый</a:t>
            </a:r>
          </a:p>
          <a:p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ластный</a:t>
            </a:r>
          </a:p>
          <a:p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частник</a:t>
            </a:r>
          </a:p>
          <a:p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остный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429124" y="857232"/>
            <a:ext cx="47148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1. Большая морская птица.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29124" y="1285860"/>
            <a:ext cx="359746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2. Речь, которая </a:t>
            </a:r>
          </a:p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произносится устно.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429124" y="2214554"/>
            <a:ext cx="28955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3. Белая бабочка.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357686" y="2643182"/>
            <a:ext cx="49359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4. Что? Возраст. Какой? … 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357686" y="3143248"/>
            <a:ext cx="42207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5. Что? Адрес. Какой? …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786182" y="3571876"/>
            <a:ext cx="2181046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уревестник</a:t>
            </a:r>
          </a:p>
          <a:p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стная</a:t>
            </a:r>
          </a:p>
          <a:p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апустница</a:t>
            </a:r>
          </a:p>
          <a:p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озрастной</a:t>
            </a:r>
          </a:p>
          <a:p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дресный</a:t>
            </a:r>
          </a:p>
          <a:p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28596" y="5715016"/>
            <a:ext cx="73562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В каком слове количество звуков и букв одинаковое? 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9" name="Таблица 38"/>
          <p:cNvGraphicFramePr>
            <a:graphicFrameLocks noGrp="1"/>
          </p:cNvGraphicFramePr>
          <p:nvPr/>
        </p:nvGraphicFramePr>
        <p:xfrm>
          <a:off x="6143636" y="5357826"/>
          <a:ext cx="2771775" cy="457200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2771775"/>
              </a:tblGrid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ru-RU" sz="24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Адресный </a:t>
                      </a:r>
                      <a:endParaRPr lang="ru-RU" sz="24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0" name="TextBox 39"/>
          <p:cNvSpPr txBox="1"/>
          <p:nvPr/>
        </p:nvSpPr>
        <p:spPr>
          <a:xfrm>
            <a:off x="3011296" y="6143644"/>
            <a:ext cx="6132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Что можно сказать об остальных словах?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1" name="Таблица 40"/>
          <p:cNvGraphicFramePr>
            <a:graphicFrameLocks noGrp="1"/>
          </p:cNvGraphicFramePr>
          <p:nvPr/>
        </p:nvGraphicFramePr>
        <p:xfrm>
          <a:off x="103239" y="958645"/>
          <a:ext cx="8952271" cy="1327347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8952271"/>
              </a:tblGrid>
              <a:tr h="1327347">
                <a:tc>
                  <a:txBody>
                    <a:bodyPr/>
                    <a:lstStyle/>
                    <a:p>
                      <a:pPr algn="ctr"/>
                      <a:r>
                        <a:rPr lang="ru-RU" sz="2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Сформулируйте основной вопрос урока.</a:t>
                      </a:r>
                    </a:p>
                    <a:p>
                      <a:pPr algn="ctr"/>
                      <a:endParaRPr lang="ru-RU" sz="2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2" name="Таблица 41"/>
          <p:cNvGraphicFramePr>
            <a:graphicFrameLocks noGrp="1"/>
          </p:cNvGraphicFramePr>
          <p:nvPr/>
        </p:nvGraphicFramePr>
        <p:xfrm>
          <a:off x="71405" y="2285992"/>
          <a:ext cx="9001189" cy="1371600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9001189"/>
              </a:tblGrid>
              <a:tr h="926844">
                <a:tc>
                  <a:txBody>
                    <a:bodyPr/>
                    <a:lstStyle/>
                    <a:p>
                      <a:pPr algn="ctr"/>
                      <a:r>
                        <a:rPr lang="ru-RU" sz="2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«Если мы слышим рядом несколько согласных звуков, всегда ли</a:t>
                      </a:r>
                      <a:r>
                        <a:rPr lang="ru-RU" sz="28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в этих словах есть непроизносимый согласный звук? Как это проверить?</a:t>
                      </a:r>
                      <a:r>
                        <a:rPr lang="ru-RU" sz="2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endParaRPr lang="ru-RU" sz="2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5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4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09716" y="147484"/>
          <a:ext cx="8465574" cy="82296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8465574"/>
              </a:tblGrid>
              <a:tr h="604684">
                <a:tc>
                  <a:txBody>
                    <a:bodyPr/>
                    <a:lstStyle/>
                    <a:p>
                      <a:pPr algn="ctr"/>
                      <a:r>
                        <a:rPr lang="ru-RU" sz="4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Открываем новые знания</a:t>
                      </a:r>
                      <a:endParaRPr lang="ru-RU" sz="4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571472" y="1071546"/>
            <a:ext cx="82315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Прочитай слова. Сколько  здесь групп однокоренных слов? </a:t>
            </a:r>
          </a:p>
          <a:p>
            <a:pPr algn="just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Почему? Докажи. 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2221" y="2000240"/>
            <a:ext cx="907177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Лестница, вкусный, лестничная (площадка), безвкусный, вкус, </a:t>
            </a:r>
          </a:p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вкусовые (ощущения).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>
            <a:off x="214282" y="2428868"/>
            <a:ext cx="142876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3000364" y="2428868"/>
            <a:ext cx="171451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1714480" y="2428868"/>
            <a:ext cx="128588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6429388" y="2428868"/>
            <a:ext cx="142876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214282" y="2857496"/>
            <a:ext cx="142876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7929586" y="2428868"/>
            <a:ext cx="85725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0" y="3071810"/>
            <a:ext cx="75841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В каких словах есть непроизносимый согласный звук?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3" name="Таблица 42"/>
          <p:cNvGraphicFramePr>
            <a:graphicFrameLocks noGrp="1"/>
          </p:cNvGraphicFramePr>
          <p:nvPr/>
        </p:nvGraphicFramePr>
        <p:xfrm>
          <a:off x="3357554" y="3571876"/>
          <a:ext cx="5397910" cy="45720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5397910"/>
              </a:tblGrid>
              <a:tr h="353961">
                <a:tc>
                  <a:txBody>
                    <a:bodyPr/>
                    <a:lstStyle/>
                    <a:p>
                      <a:pPr algn="ctr"/>
                      <a:r>
                        <a:rPr lang="ru-RU" sz="24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Ле</a:t>
                      </a:r>
                      <a:r>
                        <a:rPr lang="ru-RU" sz="2400" b="1" i="1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с</a:t>
                      </a:r>
                      <a:r>
                        <a:rPr lang="ru-RU" sz="2400" b="1" i="1" u="sng" dirty="0" smtClean="0"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r>
                        <a:rPr lang="ru-RU" sz="2400" b="1" i="1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r>
                        <a:rPr lang="ru-RU" sz="24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ица, ле</a:t>
                      </a:r>
                      <a:r>
                        <a:rPr lang="ru-RU" sz="2400" b="1" i="1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с</a:t>
                      </a:r>
                      <a:r>
                        <a:rPr lang="ru-RU" sz="2400" b="1" i="1" u="sng" dirty="0" smtClean="0"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r>
                        <a:rPr lang="ru-RU" sz="2400" b="1" i="1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r>
                        <a:rPr lang="ru-RU" sz="24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ичная</a:t>
                      </a:r>
                      <a:endParaRPr lang="ru-RU" sz="24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4" name="TextBox 43"/>
          <p:cNvSpPr txBox="1"/>
          <p:nvPr/>
        </p:nvSpPr>
        <p:spPr>
          <a:xfrm>
            <a:off x="0" y="4143380"/>
            <a:ext cx="876156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Почему в слове «безвкусный» нет непроизносимого согласного </a:t>
            </a:r>
          </a:p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звука? Какие проверочные  слова это доказывают?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5" name="Таблица 44"/>
          <p:cNvGraphicFramePr>
            <a:graphicFrameLocks noGrp="1"/>
          </p:cNvGraphicFramePr>
          <p:nvPr/>
        </p:nvGraphicFramePr>
        <p:xfrm>
          <a:off x="3967316" y="5191432"/>
          <a:ext cx="4793226" cy="45720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4793226"/>
              </a:tblGrid>
              <a:tr h="339213">
                <a:tc>
                  <a:txBody>
                    <a:bodyPr/>
                    <a:lstStyle/>
                    <a:p>
                      <a:pPr algn="ctr"/>
                      <a:r>
                        <a:rPr lang="ru-RU" sz="24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Вкус, вкусовые</a:t>
                      </a:r>
                      <a:endParaRPr lang="ru-RU" sz="24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6" name="Дуга 45"/>
          <p:cNvSpPr/>
          <p:nvPr/>
        </p:nvSpPr>
        <p:spPr>
          <a:xfrm rot="18497954">
            <a:off x="4596285" y="3490513"/>
            <a:ext cx="712476" cy="771201"/>
          </a:xfrm>
          <a:prstGeom prst="arc">
            <a:avLst>
              <a:gd name="adj1" fmla="val 15487747"/>
              <a:gd name="adj2" fmla="val 1499743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Дуга 46"/>
          <p:cNvSpPr/>
          <p:nvPr/>
        </p:nvSpPr>
        <p:spPr>
          <a:xfrm rot="18497954">
            <a:off x="6096483" y="3490515"/>
            <a:ext cx="712476" cy="771201"/>
          </a:xfrm>
          <a:prstGeom prst="arc">
            <a:avLst>
              <a:gd name="adj1" fmla="val 15487747"/>
              <a:gd name="adj2" fmla="val 1499743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Дуга 47"/>
          <p:cNvSpPr/>
          <p:nvPr/>
        </p:nvSpPr>
        <p:spPr>
          <a:xfrm rot="18497954">
            <a:off x="5382101" y="5133588"/>
            <a:ext cx="712476" cy="771201"/>
          </a:xfrm>
          <a:prstGeom prst="arc">
            <a:avLst>
              <a:gd name="adj1" fmla="val 15487747"/>
              <a:gd name="adj2" fmla="val 1499743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Дуга 48"/>
          <p:cNvSpPr/>
          <p:nvPr/>
        </p:nvSpPr>
        <p:spPr>
          <a:xfrm rot="18497954">
            <a:off x="6179981" y="5169636"/>
            <a:ext cx="498813" cy="516359"/>
          </a:xfrm>
          <a:prstGeom prst="arc">
            <a:avLst>
              <a:gd name="adj1" fmla="val 15487747"/>
              <a:gd name="adj2" fmla="val 1499743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42" grpId="0"/>
      <p:bldP spid="44" grpId="0"/>
      <p:bldP spid="46" grpId="0" animBg="1"/>
      <p:bldP spid="47" grpId="0" animBg="1"/>
      <p:bldP spid="48" grpId="0" animBg="1"/>
      <p:bldP spid="4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06477" y="103239"/>
          <a:ext cx="8701549" cy="82296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8701549"/>
              </a:tblGrid>
              <a:tr h="619432">
                <a:tc>
                  <a:txBody>
                    <a:bodyPr/>
                    <a:lstStyle/>
                    <a:p>
                      <a:r>
                        <a:rPr lang="ru-RU" sz="4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Определяем тему и цель урока</a:t>
                      </a:r>
                      <a:endParaRPr lang="ru-RU" sz="4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2285984" y="2000240"/>
            <a:ext cx="47783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Сформулируйте тему урока.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9" name="Таблица 28"/>
          <p:cNvGraphicFramePr>
            <a:graphicFrameLocks noGrp="1"/>
          </p:cNvGraphicFramePr>
          <p:nvPr/>
        </p:nvGraphicFramePr>
        <p:xfrm>
          <a:off x="285720" y="2643182"/>
          <a:ext cx="8642555" cy="1737360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8642555"/>
              </a:tblGrid>
              <a:tr h="781665">
                <a:tc>
                  <a:txBody>
                    <a:bodyPr/>
                    <a:lstStyle/>
                    <a:p>
                      <a:pPr algn="ctr"/>
                      <a:r>
                        <a:rPr lang="ru-RU" sz="3600" b="1" i="1" u="sng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Тема урока:</a:t>
                      </a:r>
                    </a:p>
                    <a:p>
                      <a:pPr algn="ctr"/>
                      <a:r>
                        <a:rPr lang="ru-RU" sz="3600" b="1" i="1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«Слова, в которых нет непроизносимого согласного </a:t>
                      </a:r>
                      <a:r>
                        <a:rPr lang="ru-RU" sz="3600" b="1" i="1" baseline="0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звука</a:t>
                      </a:r>
                      <a:r>
                        <a:rPr lang="ru-RU" sz="3600" b="1" i="1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endParaRPr lang="ru-RU" sz="3600" b="1" i="1" dirty="0">
                        <a:solidFill>
                          <a:schemeClr val="accent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1571604" y="4500570"/>
            <a:ext cx="64670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Чему мы должны научиться на уроке?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2" name="Таблица 31"/>
          <p:cNvGraphicFramePr>
            <a:graphicFrameLocks noGrp="1"/>
          </p:cNvGraphicFramePr>
          <p:nvPr/>
        </p:nvGraphicFramePr>
        <p:xfrm>
          <a:off x="500002" y="4500570"/>
          <a:ext cx="8643998" cy="1869758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8643998"/>
              </a:tblGrid>
              <a:tr h="1869758">
                <a:tc>
                  <a:txBody>
                    <a:bodyPr/>
                    <a:lstStyle/>
                    <a:p>
                      <a:pPr algn="ctr"/>
                      <a:r>
                        <a:rPr lang="ru-RU" sz="2800" b="1" i="1" u="sng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Цель урока:</a:t>
                      </a:r>
                    </a:p>
                    <a:p>
                      <a:pPr algn="l">
                        <a:buFontTx/>
                        <a:buChar char="-"/>
                      </a:pPr>
                      <a:r>
                        <a:rPr lang="ru-RU" sz="2800" b="1" i="1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научиться </a:t>
                      </a:r>
                      <a:r>
                        <a:rPr lang="ru-RU" sz="2800" b="1" i="1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отличать слова,</a:t>
                      </a:r>
                      <a:r>
                        <a:rPr lang="ru-RU" sz="2800" b="1" i="1" baseline="0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в которых нет непроизносимого согласного звука</a:t>
                      </a:r>
                      <a:r>
                        <a:rPr lang="ru-RU" sz="2800" b="1" i="1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;</a:t>
                      </a:r>
                    </a:p>
                    <a:p>
                      <a:pPr algn="l">
                        <a:buFontTx/>
                        <a:buChar char="-"/>
                      </a:pPr>
                      <a:r>
                        <a:rPr lang="ru-RU" sz="2800" b="1" i="1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правильно</a:t>
                      </a:r>
                      <a:r>
                        <a:rPr lang="ru-RU" sz="2800" b="1" i="1" baseline="0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писать слова с этой орфограммой.</a:t>
                      </a:r>
                      <a:endParaRPr lang="ru-RU" sz="2800" b="1" i="1" dirty="0">
                        <a:solidFill>
                          <a:schemeClr val="accent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85786" y="1142984"/>
            <a:ext cx="774686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Что нужно сделать , чтобы определить, </a:t>
            </a:r>
          </a:p>
          <a:p>
            <a:pPr algn="ctr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есть ли в корне слова непроизносимый согласный звук?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1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14282" y="0"/>
          <a:ext cx="8686800" cy="82296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8686800"/>
              </a:tblGrid>
              <a:tr h="781665">
                <a:tc>
                  <a:txBody>
                    <a:bodyPr/>
                    <a:lstStyle/>
                    <a:p>
                      <a:pPr algn="ctr"/>
                      <a:r>
                        <a:rPr lang="ru-RU" sz="4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Физкультминутка</a:t>
                      </a:r>
                      <a:endParaRPr lang="ru-RU" sz="4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100" name="Picture 4" descr="http://www.topglobus.ru/skin/smile/s6123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00496" y="1000108"/>
            <a:ext cx="2101924" cy="2428892"/>
          </a:xfrm>
          <a:prstGeom prst="rect">
            <a:avLst/>
          </a:prstGeom>
          <a:noFill/>
        </p:spPr>
      </p:pic>
      <p:pic>
        <p:nvPicPr>
          <p:cNvPr id="4102" name="Picture 6" descr="http://www.animated-gifs.eu/sports-bowling-1/0003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57752" y="3143248"/>
            <a:ext cx="2414598" cy="3269768"/>
          </a:xfrm>
          <a:prstGeom prst="rect">
            <a:avLst/>
          </a:prstGeom>
          <a:noFill/>
        </p:spPr>
      </p:pic>
      <p:sp>
        <p:nvSpPr>
          <p:cNvPr id="4110" name="AutoShape 14" descr="http://%D0%B3%D1%8B%D0%BA.%D1%80%D1%84/uploads/1228981674/gallery_2_392_5900.gif"/>
          <p:cNvSpPr>
            <a:spLocks noChangeAspect="1" noChangeArrowheads="1"/>
          </p:cNvSpPr>
          <p:nvPr/>
        </p:nvSpPr>
        <p:spPr bwMode="auto">
          <a:xfrm>
            <a:off x="155575" y="-808038"/>
            <a:ext cx="857250" cy="16954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112" name="Picture 16" descr="http://www.edu54.ru/sites/default/files/userfiles/image/cca41d69a1019780a2b228799167a861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14612" y="3000372"/>
            <a:ext cx="2854222" cy="3500462"/>
          </a:xfrm>
          <a:prstGeom prst="rect">
            <a:avLst/>
          </a:prstGeom>
          <a:noFill/>
        </p:spPr>
      </p:pic>
      <p:pic>
        <p:nvPicPr>
          <p:cNvPr id="8" name="Picture 2" descr="http://img1.liveinternet.ru/images/attach/c/4/82/134/82134943_gimnastika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9632" y="857232"/>
            <a:ext cx="3300798" cy="2428892"/>
          </a:xfrm>
          <a:prstGeom prst="rect">
            <a:avLst/>
          </a:prstGeom>
          <a:noFill/>
        </p:spPr>
      </p:pic>
      <p:pic>
        <p:nvPicPr>
          <p:cNvPr id="9" name="Picture 8" descr="http://members.shaw.ca/cybernana/img/hippoxmas/image018.gif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-357222" y="2786058"/>
            <a:ext cx="3214711" cy="3214713"/>
          </a:xfrm>
          <a:prstGeom prst="rect">
            <a:avLst/>
          </a:prstGeom>
          <a:noFill/>
        </p:spPr>
      </p:pic>
      <p:pic>
        <p:nvPicPr>
          <p:cNvPr id="10" name="Picture 6" descr="http://www.lesitedeschampions.ca/sport-relais8.gif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858016" y="928670"/>
            <a:ext cx="2285984" cy="2515825"/>
          </a:xfrm>
          <a:prstGeom prst="rect">
            <a:avLst/>
          </a:prstGeom>
          <a:noFill/>
        </p:spPr>
      </p:pic>
      <p:pic>
        <p:nvPicPr>
          <p:cNvPr id="11" name="Picture 4" descr="http://www2.parkridge.k12.nj.us/Web%20Quests/Judith%20King/MyWebquest/Jimmy_running_md_wht.gif"/>
          <p:cNvPicPr>
            <a:picLocks noChangeAspect="1" noChangeArrowheads="1" noCrop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572264" y="3357562"/>
            <a:ext cx="2571736" cy="34576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62232" y="147484"/>
          <a:ext cx="8760542" cy="82296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8760542"/>
              </a:tblGrid>
              <a:tr h="575187">
                <a:tc>
                  <a:txBody>
                    <a:bodyPr/>
                    <a:lstStyle/>
                    <a:p>
                      <a:pPr algn="ctr"/>
                      <a:r>
                        <a:rPr lang="ru-RU" sz="4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Применяем новые знания.</a:t>
                      </a:r>
                      <a:endParaRPr lang="ru-RU" sz="4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142844" y="1214422"/>
            <a:ext cx="90011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Прочитай шуточное стихотворение. Оно поможет тебе </a:t>
            </a:r>
          </a:p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запомнить слова, в которых нет непроизносимого  согласного звука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1" name="Таблица 20"/>
          <p:cNvGraphicFramePr>
            <a:graphicFrameLocks noGrp="1"/>
          </p:cNvGraphicFramePr>
          <p:nvPr/>
        </p:nvGraphicFramePr>
        <p:xfrm>
          <a:off x="1571604" y="2000240"/>
          <a:ext cx="6312309" cy="2529840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6312309"/>
              </a:tblGrid>
              <a:tr h="1135626">
                <a:tc>
                  <a:txBody>
                    <a:bodyPr/>
                    <a:lstStyle/>
                    <a:p>
                      <a:pPr algn="l">
                        <a:buFontTx/>
                        <a:buChar char="-"/>
                      </a:pPr>
                      <a:r>
                        <a:rPr lang="ru-RU" sz="32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И ужа</a:t>
                      </a:r>
                      <a:r>
                        <a:rPr lang="ru-RU" sz="3200" b="1" i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сн</a:t>
                      </a:r>
                      <a:r>
                        <a:rPr lang="ru-RU" sz="32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о, и опа</a:t>
                      </a:r>
                      <a:r>
                        <a:rPr lang="ru-RU" sz="3200" b="1" i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сн</a:t>
                      </a:r>
                      <a:r>
                        <a:rPr lang="ru-RU" sz="32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</a:p>
                    <a:p>
                      <a:pPr algn="l">
                        <a:buFontTx/>
                        <a:buChar char="-"/>
                      </a:pPr>
                      <a:r>
                        <a:rPr lang="ru-RU" sz="32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Букву </a:t>
                      </a:r>
                      <a:r>
                        <a:rPr lang="ru-RU" sz="3200" b="1" i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r>
                        <a:rPr lang="ru-RU" sz="32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 писать напра</a:t>
                      </a:r>
                      <a:r>
                        <a:rPr lang="ru-RU" sz="3200" b="1" i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сн</a:t>
                      </a:r>
                      <a:r>
                        <a:rPr lang="ru-RU" sz="32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о.</a:t>
                      </a:r>
                    </a:p>
                    <a:p>
                      <a:pPr algn="l">
                        <a:buFontTx/>
                        <a:buChar char="-"/>
                      </a:pPr>
                      <a:r>
                        <a:rPr lang="ru-RU" sz="32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Вот чуде</a:t>
                      </a:r>
                      <a:r>
                        <a:rPr lang="ru-RU" sz="3200" b="1" i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сн</a:t>
                      </a:r>
                      <a:r>
                        <a:rPr lang="ru-RU" sz="32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о! Вот прекра</a:t>
                      </a:r>
                      <a:r>
                        <a:rPr lang="ru-RU" sz="3200" b="1" i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сн</a:t>
                      </a:r>
                      <a:r>
                        <a:rPr lang="ru-RU" sz="32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о!</a:t>
                      </a:r>
                    </a:p>
                    <a:p>
                      <a:pPr algn="l">
                        <a:buFontTx/>
                        <a:buChar char="-"/>
                      </a:pPr>
                      <a:r>
                        <a:rPr lang="ru-RU" sz="32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Почему это чуде</a:t>
                      </a:r>
                      <a:r>
                        <a:rPr lang="ru-RU" sz="3200" b="1" i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сн</a:t>
                      </a:r>
                      <a:r>
                        <a:rPr lang="ru-RU" sz="32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о?</a:t>
                      </a:r>
                    </a:p>
                    <a:p>
                      <a:pPr algn="l">
                        <a:buFontTx/>
                        <a:buChar char="-"/>
                      </a:pPr>
                      <a:r>
                        <a:rPr lang="ru-RU" sz="32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 Потому что интере</a:t>
                      </a:r>
                      <a:r>
                        <a:rPr lang="ru-RU" sz="3200" b="1" i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сн</a:t>
                      </a:r>
                      <a:r>
                        <a:rPr lang="ru-RU" sz="32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о!</a:t>
                      </a:r>
                      <a:endParaRPr lang="ru-RU" sz="32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0" y="4643446"/>
            <a:ext cx="922021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Выпиши слова, в которых выделено буквосочетание  </a:t>
            </a:r>
            <a:r>
              <a:rPr lang="ru-RU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сн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.  Рядом </a:t>
            </a:r>
          </a:p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напиши однокоренное  слово, которое доказывает, что звука 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 т] </a:t>
            </a:r>
          </a:p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в нем нет. Это слово будет отвечать на вопрос </a:t>
            </a:r>
            <a:r>
              <a:rPr lang="ru-RU" sz="2400" b="1" i="1" u="sng" dirty="0" smtClean="0">
                <a:latin typeface="Times New Roman" pitchFamily="18" charset="0"/>
                <a:cs typeface="Times New Roman" pitchFamily="18" charset="0"/>
              </a:rPr>
              <a:t>«каков?»</a:t>
            </a:r>
            <a:endParaRPr lang="ru-RU" sz="2400" b="1" i="1" u="sn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62232" y="147484"/>
          <a:ext cx="8760542" cy="82296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8760542"/>
              </a:tblGrid>
              <a:tr h="575187">
                <a:tc>
                  <a:txBody>
                    <a:bodyPr/>
                    <a:lstStyle/>
                    <a:p>
                      <a:pPr algn="ctr"/>
                      <a:r>
                        <a:rPr lang="ru-RU" sz="4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Применяем новые знания.</a:t>
                      </a:r>
                      <a:endParaRPr lang="ru-RU" sz="4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57158" y="1428736"/>
            <a:ext cx="28393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Ужасно – ужасен,  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Дуга 5"/>
          <p:cNvSpPr/>
          <p:nvPr/>
        </p:nvSpPr>
        <p:spPr>
          <a:xfrm rot="18944644">
            <a:off x="120668" y="1381207"/>
            <a:ext cx="1531005" cy="1582657"/>
          </a:xfrm>
          <a:prstGeom prst="arc">
            <a:avLst>
              <a:gd name="adj1" fmla="val 17219426"/>
              <a:gd name="adj2" fmla="val 20223792"/>
            </a:avLst>
          </a:prstGeom>
          <a:ln>
            <a:solidFill>
              <a:schemeClr val="accent2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Дуга 6"/>
          <p:cNvSpPr/>
          <p:nvPr/>
        </p:nvSpPr>
        <p:spPr>
          <a:xfrm rot="18944644">
            <a:off x="1477990" y="1452645"/>
            <a:ext cx="1531005" cy="1582657"/>
          </a:xfrm>
          <a:prstGeom prst="arc">
            <a:avLst>
              <a:gd name="adj1" fmla="val 17219426"/>
              <a:gd name="adj2" fmla="val 20223792"/>
            </a:avLst>
          </a:prstGeom>
          <a:ln>
            <a:solidFill>
              <a:schemeClr val="accent2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3000364" y="1428736"/>
            <a:ext cx="2506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опасно – опасен, 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Дуга 8"/>
          <p:cNvSpPr/>
          <p:nvPr/>
        </p:nvSpPr>
        <p:spPr>
          <a:xfrm rot="18944644">
            <a:off x="2620996" y="1452646"/>
            <a:ext cx="1531005" cy="1582657"/>
          </a:xfrm>
          <a:prstGeom prst="arc">
            <a:avLst>
              <a:gd name="adj1" fmla="val 17219426"/>
              <a:gd name="adj2" fmla="val 20223792"/>
            </a:avLst>
          </a:prstGeom>
          <a:ln>
            <a:solidFill>
              <a:schemeClr val="accent2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Дуга 9"/>
          <p:cNvSpPr/>
          <p:nvPr/>
        </p:nvSpPr>
        <p:spPr>
          <a:xfrm rot="18944644">
            <a:off x="3906881" y="1452645"/>
            <a:ext cx="1531005" cy="1582657"/>
          </a:xfrm>
          <a:prstGeom prst="arc">
            <a:avLst>
              <a:gd name="adj1" fmla="val 17219426"/>
              <a:gd name="adj2" fmla="val 20223792"/>
            </a:avLst>
          </a:prstGeom>
          <a:ln>
            <a:solidFill>
              <a:schemeClr val="accent2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5357818" y="1428736"/>
            <a:ext cx="32247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напрасно – напрасен, 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Дуга 12"/>
          <p:cNvSpPr/>
          <p:nvPr/>
        </p:nvSpPr>
        <p:spPr>
          <a:xfrm rot="18944644">
            <a:off x="5028387" y="1452349"/>
            <a:ext cx="1944743" cy="2098739"/>
          </a:xfrm>
          <a:prstGeom prst="arc">
            <a:avLst>
              <a:gd name="adj1" fmla="val 17219426"/>
              <a:gd name="adj2" fmla="val 20223792"/>
            </a:avLst>
          </a:prstGeom>
          <a:ln>
            <a:solidFill>
              <a:schemeClr val="accent2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Дуга 13"/>
          <p:cNvSpPr/>
          <p:nvPr/>
        </p:nvSpPr>
        <p:spPr>
          <a:xfrm rot="18944644">
            <a:off x="6528587" y="1380912"/>
            <a:ext cx="1944743" cy="2098739"/>
          </a:xfrm>
          <a:prstGeom prst="arc">
            <a:avLst>
              <a:gd name="adj1" fmla="val 17219426"/>
              <a:gd name="adj2" fmla="val 20223792"/>
            </a:avLst>
          </a:prstGeom>
          <a:ln>
            <a:solidFill>
              <a:schemeClr val="accent2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571472" y="2214554"/>
            <a:ext cx="27115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чудесно – чудесен, 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Дуга 15"/>
          <p:cNvSpPr/>
          <p:nvPr/>
        </p:nvSpPr>
        <p:spPr>
          <a:xfrm rot="18944644">
            <a:off x="155205" y="2270664"/>
            <a:ext cx="1689791" cy="1746205"/>
          </a:xfrm>
          <a:prstGeom prst="arc">
            <a:avLst>
              <a:gd name="adj1" fmla="val 17219426"/>
              <a:gd name="adj2" fmla="val 20223792"/>
            </a:avLst>
          </a:prstGeom>
          <a:ln>
            <a:solidFill>
              <a:schemeClr val="accent2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Дуга 16"/>
          <p:cNvSpPr/>
          <p:nvPr/>
        </p:nvSpPr>
        <p:spPr>
          <a:xfrm rot="18944644">
            <a:off x="1512527" y="2270665"/>
            <a:ext cx="1689791" cy="1746205"/>
          </a:xfrm>
          <a:prstGeom prst="arc">
            <a:avLst>
              <a:gd name="adj1" fmla="val 17219426"/>
              <a:gd name="adj2" fmla="val 20223792"/>
            </a:avLst>
          </a:prstGeom>
          <a:ln>
            <a:solidFill>
              <a:schemeClr val="accent2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3143240" y="2214554"/>
            <a:ext cx="33978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прекрасно – прекрасен, 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Дуга 18"/>
          <p:cNvSpPr/>
          <p:nvPr/>
        </p:nvSpPr>
        <p:spPr>
          <a:xfrm rot="18944644">
            <a:off x="3329371" y="2227544"/>
            <a:ext cx="1485126" cy="1546788"/>
          </a:xfrm>
          <a:prstGeom prst="arc">
            <a:avLst>
              <a:gd name="adj1" fmla="val 17219426"/>
              <a:gd name="adj2" fmla="val 20223792"/>
            </a:avLst>
          </a:prstGeom>
          <a:ln>
            <a:solidFill>
              <a:schemeClr val="accent2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0" name="Дуга 19"/>
          <p:cNvSpPr/>
          <p:nvPr/>
        </p:nvSpPr>
        <p:spPr>
          <a:xfrm rot="18944644">
            <a:off x="4972445" y="2227545"/>
            <a:ext cx="1485126" cy="1546788"/>
          </a:xfrm>
          <a:prstGeom prst="arc">
            <a:avLst>
              <a:gd name="adj1" fmla="val 17219426"/>
              <a:gd name="adj2" fmla="val 20223792"/>
            </a:avLst>
          </a:prstGeom>
          <a:ln>
            <a:solidFill>
              <a:schemeClr val="accent2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500034" y="2928934"/>
            <a:ext cx="3471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интересно – интересен.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Дуга 21"/>
          <p:cNvSpPr/>
          <p:nvPr/>
        </p:nvSpPr>
        <p:spPr>
          <a:xfrm rot="18944644">
            <a:off x="-39810" y="2943209"/>
            <a:ext cx="2508446" cy="2543869"/>
          </a:xfrm>
          <a:prstGeom prst="arc">
            <a:avLst>
              <a:gd name="adj1" fmla="val 17219426"/>
              <a:gd name="adj2" fmla="val 20223792"/>
            </a:avLst>
          </a:prstGeom>
          <a:ln>
            <a:solidFill>
              <a:schemeClr val="accent2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3" name="Дуга 22"/>
          <p:cNvSpPr/>
          <p:nvPr/>
        </p:nvSpPr>
        <p:spPr>
          <a:xfrm rot="18944644">
            <a:off x="1674703" y="2943209"/>
            <a:ext cx="2508446" cy="2543869"/>
          </a:xfrm>
          <a:prstGeom prst="arc">
            <a:avLst>
              <a:gd name="adj1" fmla="val 17219426"/>
              <a:gd name="adj2" fmla="val 20223792"/>
            </a:avLst>
          </a:prstGeom>
          <a:ln>
            <a:solidFill>
              <a:schemeClr val="accent2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500034" y="3643314"/>
            <a:ext cx="42944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Чудесный - [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ч'уд’эсный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']- 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 animBg="1"/>
      <p:bldP spid="8" grpId="0"/>
      <p:bldP spid="9" grpId="0" animBg="1"/>
      <p:bldP spid="10" grpId="0" animBg="1"/>
      <p:bldP spid="11" grpId="0"/>
      <p:bldP spid="13" grpId="0" animBg="1"/>
      <p:bldP spid="14" grpId="0" animBg="1"/>
      <p:bldP spid="15" grpId="0"/>
      <p:bldP spid="16" grpId="0" animBg="1"/>
      <p:bldP spid="17" grpId="0" animBg="1"/>
      <p:bldP spid="18" grpId="0"/>
      <p:bldP spid="19" grpId="0" animBg="1"/>
      <p:bldP spid="20" grpId="0" animBg="1"/>
      <p:bldP spid="21" grpId="0"/>
      <p:bldP spid="22" grpId="0" animBg="1"/>
      <p:bldP spid="23" grpId="0" animBg="1"/>
      <p:bldP spid="2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29491" y="193964"/>
          <a:ext cx="8382000" cy="82296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8382000"/>
              </a:tblGrid>
              <a:tr h="498763">
                <a:tc>
                  <a:txBody>
                    <a:bodyPr/>
                    <a:lstStyle/>
                    <a:p>
                      <a:pPr algn="ctr"/>
                      <a:r>
                        <a:rPr lang="ru-RU" sz="4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Рефлексия</a:t>
                      </a:r>
                      <a:r>
                        <a:rPr lang="ru-RU" sz="48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4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785786" y="1142984"/>
          <a:ext cx="8008374" cy="648929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8008374"/>
              </a:tblGrid>
              <a:tr h="648929">
                <a:tc>
                  <a:txBody>
                    <a:bodyPr/>
                    <a:lstStyle/>
                    <a:p>
                      <a:r>
                        <a:rPr lang="ru-RU" sz="3600" b="1" i="1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Какой</a:t>
                      </a:r>
                      <a:r>
                        <a:rPr lang="ru-RU" sz="3600" b="1" i="1" u="non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вопрос задали в начале урока?</a:t>
                      </a:r>
                      <a:endParaRPr lang="ru-RU" sz="3600" b="1" i="1" u="non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785786" y="1857364"/>
          <a:ext cx="8001056" cy="640080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8001056"/>
              </a:tblGrid>
              <a:tr h="619432">
                <a:tc>
                  <a:txBody>
                    <a:bodyPr/>
                    <a:lstStyle/>
                    <a:p>
                      <a:r>
                        <a:rPr lang="ru-RU" sz="36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Какое новое знание открыли?</a:t>
                      </a:r>
                      <a:endParaRPr lang="ru-RU" sz="36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796413" y="2551471"/>
          <a:ext cx="8008374" cy="640080"/>
        </p:xfrm>
        <a:graphic>
          <a:graphicData uri="http://schemas.openxmlformats.org/drawingml/2006/table">
            <a:tbl>
              <a:tblPr/>
              <a:tblGrid>
                <a:gridCol w="8008374"/>
              </a:tblGrid>
              <a:tr h="589935">
                <a:tc>
                  <a:txBody>
                    <a:bodyPr/>
                    <a:lstStyle/>
                    <a:p>
                      <a:r>
                        <a:rPr lang="ru-RU" sz="36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Что получилось на уроке?</a:t>
                      </a:r>
                      <a:endParaRPr lang="ru-RU" sz="36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785786" y="3214686"/>
          <a:ext cx="8033749" cy="640080"/>
        </p:xfrm>
        <a:graphic>
          <a:graphicData uri="http://schemas.openxmlformats.org/drawingml/2006/table">
            <a:tbl>
              <a:tblPr/>
              <a:tblGrid>
                <a:gridCol w="8033749"/>
              </a:tblGrid>
              <a:tr h="560439">
                <a:tc>
                  <a:txBody>
                    <a:bodyPr/>
                    <a:lstStyle/>
                    <a:p>
                      <a:r>
                        <a:rPr lang="ru-RU" sz="36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Что не получилось</a:t>
                      </a:r>
                      <a:r>
                        <a:rPr lang="ru-RU" sz="36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на уроке?</a:t>
                      </a:r>
                      <a:endParaRPr lang="ru-RU" sz="36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1026" name="Picture 2" descr="http://www.mms.mts.ru/datas1/000/002/362/2362508_thumb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895724"/>
            <a:ext cx="4019550" cy="2962276"/>
          </a:xfrm>
          <a:prstGeom prst="rect">
            <a:avLst/>
          </a:prstGeom>
          <a:noFill/>
        </p:spPr>
      </p:pic>
      <p:pic>
        <p:nvPicPr>
          <p:cNvPr id="1028" name="Picture 4" descr="http://gifportal.ru/data/smiles/multi-216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6126" y="3929066"/>
            <a:ext cx="2047874" cy="2928934"/>
          </a:xfrm>
          <a:prstGeom prst="rect">
            <a:avLst/>
          </a:prstGeom>
          <a:noFill/>
        </p:spPr>
      </p:pic>
      <p:pic>
        <p:nvPicPr>
          <p:cNvPr id="1030" name="Picture 6" descr="http://s12.rimg.info/041bb5e3fcec0a9261d6c42d2ac6e4ff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57620" y="4143356"/>
            <a:ext cx="3456272" cy="27146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882</TotalTime>
  <Words>425</Words>
  <Application>Microsoft Office PowerPoint</Application>
  <PresentationFormat>Экран (4:3)</PresentationFormat>
  <Paragraphs>79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Открытая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oo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ooo</dc:creator>
  <cp:lastModifiedBy>ooo</cp:lastModifiedBy>
  <cp:revision>92</cp:revision>
  <dcterms:created xsi:type="dcterms:W3CDTF">2012-11-25T18:08:26Z</dcterms:created>
  <dcterms:modified xsi:type="dcterms:W3CDTF">2013-10-07T21:43:56Z</dcterms:modified>
</cp:coreProperties>
</file>