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66" r:id="rId4"/>
    <p:sldId id="273" r:id="rId5"/>
    <p:sldId id="270" r:id="rId6"/>
    <p:sldId id="274" r:id="rId7"/>
    <p:sldId id="275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280F-A27F-46DC-9B40-C6808AF8F128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C972-112D-47B6-853F-34A05517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C972-112D-47B6-853F-34A055176B0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509" y="207818"/>
          <a:ext cx="847898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78982"/>
              </a:tblGrid>
              <a:tr h="401782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работы: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6"/>
          <a:ext cx="8572559" cy="7226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59"/>
              </a:tblGrid>
              <a:tr h="722671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Определяем основной вопрос урока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785926"/>
          <a:ext cx="8563312" cy="707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3312"/>
              </a:tblGrid>
              <a:tr h="70792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Открываем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новые</a:t>
                      </a: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Определяем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тему и цель урока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3143248"/>
          <a:ext cx="8572560" cy="6784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78426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Применяем новые 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3857628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575187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 Рефлексия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500570"/>
          <a:ext cx="8568813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8813"/>
              </a:tblGrid>
              <a:tr h="54569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Домашнее задание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0"/>
          <a:ext cx="8259097" cy="7010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59097"/>
              </a:tblGrid>
              <a:tr h="442452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основной</a:t>
                      </a:r>
                      <a:r>
                        <a:rPr lang="ru-RU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урока</a:t>
                      </a:r>
                      <a:endParaRPr lang="ru-RU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857232"/>
            <a:ext cx="4637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Постоянно завидующий 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285860"/>
            <a:ext cx="4092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Любящий повелевать.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1714488"/>
            <a:ext cx="4295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Тот, кто принимает в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чём – либо участие.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2571744"/>
            <a:ext cx="4285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4. Относящийся к кости.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1538" y="3643314"/>
            <a:ext cx="22958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авистливый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ластный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частник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остный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9124" y="857232"/>
            <a:ext cx="471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Большая морская птица.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1285860"/>
            <a:ext cx="3597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Речь, которая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произносится устно.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4" y="2214554"/>
            <a:ext cx="2895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Белая бабочка.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7686" y="2643182"/>
            <a:ext cx="4935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4. Что? Возраст. Какой? …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57686" y="3143248"/>
            <a:ext cx="422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5. Что? Адрес. Какой? …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86182" y="3571876"/>
            <a:ext cx="21810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уревестник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стная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апустница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озрастной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дресный</a:t>
            </a: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596" y="5715016"/>
            <a:ext cx="735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каком слове количество звуков и букв одинаковое?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6143636" y="5357826"/>
          <a:ext cx="2771775" cy="457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71775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Адресный 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11296" y="6143644"/>
            <a:ext cx="6132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можно сказать об остальных словах?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103239" y="958645"/>
          <a:ext cx="8952271" cy="13273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52271"/>
              </a:tblGrid>
              <a:tr h="1327347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Сформулируйте основной вопрос урока.</a:t>
                      </a:r>
                    </a:p>
                    <a:p>
                      <a:pPr algn="ctr"/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71405" y="2285992"/>
          <a:ext cx="9001189" cy="1371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001189"/>
              </a:tblGrid>
              <a:tr h="926844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«Если мы слышим рядом несколько согласных звуков, всегда ли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этих словах есть непроизносимый согласный звук? Как это проверить?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716" y="147484"/>
          <a:ext cx="8465574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65574"/>
              </a:tblGrid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Открываем новые знания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71472" y="1071546"/>
            <a:ext cx="8231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Прочитай слова. Сколько  здесь групп однокоренных слов?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Почему? Докажи.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221" y="2000240"/>
            <a:ext cx="9071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Лестница, вкусный, лестничная (площадка), безвкусный, вкус,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вкусовые (ощущения).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14282" y="2428868"/>
            <a:ext cx="14287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00364" y="2428868"/>
            <a:ext cx="17145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14480" y="2428868"/>
            <a:ext cx="12858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388" y="2428868"/>
            <a:ext cx="1428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4282" y="2857496"/>
            <a:ext cx="1428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929586" y="2428868"/>
            <a:ext cx="8572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3071810"/>
            <a:ext cx="7584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каких словах есть непроизносимый согласный звук?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3357554" y="3571876"/>
          <a:ext cx="5397910" cy="457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397910"/>
              </a:tblGrid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ица, ле</a:t>
                      </a:r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ичная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0" y="4143380"/>
            <a:ext cx="8761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Почему в слове «безвкусный» нет непроизносимого согласного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звука? Какие проверочные  слова это доказывают?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967316" y="5191432"/>
          <a:ext cx="4793226" cy="457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93226"/>
              </a:tblGrid>
              <a:tr h="33921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Вкус, вкусовые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Дуга 45"/>
          <p:cNvSpPr/>
          <p:nvPr/>
        </p:nvSpPr>
        <p:spPr>
          <a:xfrm rot="18497954">
            <a:off x="4596285" y="3490513"/>
            <a:ext cx="712476" cy="771201"/>
          </a:xfrm>
          <a:prstGeom prst="arc">
            <a:avLst>
              <a:gd name="adj1" fmla="val 15487747"/>
              <a:gd name="adj2" fmla="val 14997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 rot="18497954">
            <a:off x="6096483" y="3490515"/>
            <a:ext cx="712476" cy="771201"/>
          </a:xfrm>
          <a:prstGeom prst="arc">
            <a:avLst>
              <a:gd name="adj1" fmla="val 15487747"/>
              <a:gd name="adj2" fmla="val 14997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18497954">
            <a:off x="5382101" y="5133588"/>
            <a:ext cx="712476" cy="771201"/>
          </a:xfrm>
          <a:prstGeom prst="arc">
            <a:avLst>
              <a:gd name="adj1" fmla="val 15487747"/>
              <a:gd name="adj2" fmla="val 14997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 rot="18497954">
            <a:off x="6179981" y="5169636"/>
            <a:ext cx="498813" cy="516359"/>
          </a:xfrm>
          <a:prstGeom prst="arc">
            <a:avLst>
              <a:gd name="adj1" fmla="val 15487747"/>
              <a:gd name="adj2" fmla="val 14997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2" grpId="0"/>
      <p:bldP spid="44" grpId="0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477" y="103239"/>
          <a:ext cx="8701549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01549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тему и цель урока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85984" y="2000240"/>
            <a:ext cx="477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85720" y="2643182"/>
          <a:ext cx="8642555" cy="1737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2555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урока:</a:t>
                      </a:r>
                    </a:p>
                    <a:p>
                      <a:pPr algn="ctr"/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«Слова, в которых нет непроизносимого согласного </a:t>
                      </a:r>
                      <a:r>
                        <a:rPr lang="ru-RU" sz="36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звука</a:t>
                      </a:r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36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571604" y="4500570"/>
            <a:ext cx="646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Чему мы должны научиться на уроке?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500002" y="4500570"/>
          <a:ext cx="8643998" cy="18697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3998"/>
              </a:tblGrid>
              <a:tr h="186975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урока: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научиться 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отличать слова,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которых нет непроизносимого согласного звука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правильно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писать слова с этой орфограммой.</a:t>
                      </a:r>
                      <a:endParaRPr lang="ru-RU" sz="28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786" y="1142984"/>
            <a:ext cx="7746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нужно сделать , чтобы определить,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есть ли в корне слова непроизносимый согласный звук?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0"/>
          <a:ext cx="86868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686800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Picture 4" descr="http://www.topglobus.ru/skin/smile/s61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000108"/>
            <a:ext cx="2101924" cy="2428892"/>
          </a:xfrm>
          <a:prstGeom prst="rect">
            <a:avLst/>
          </a:prstGeom>
          <a:noFill/>
        </p:spPr>
      </p:pic>
      <p:pic>
        <p:nvPicPr>
          <p:cNvPr id="4102" name="Picture 6" descr="http://www.animated-gifs.eu/sports-bowling-1/00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143248"/>
            <a:ext cx="2414598" cy="3269768"/>
          </a:xfrm>
          <a:prstGeom prst="rect">
            <a:avLst/>
          </a:prstGeom>
          <a:noFill/>
        </p:spPr>
      </p:pic>
      <p:sp>
        <p:nvSpPr>
          <p:cNvPr id="4110" name="AutoShape 14" descr="http://%D0%B3%D1%8B%D0%BA.%D1%80%D1%84/uploads/1228981674/gallery_2_392_5900.gif"/>
          <p:cNvSpPr>
            <a:spLocks noChangeAspect="1" noChangeArrowheads="1"/>
          </p:cNvSpPr>
          <p:nvPr/>
        </p:nvSpPr>
        <p:spPr bwMode="auto">
          <a:xfrm>
            <a:off x="155575" y="-808038"/>
            <a:ext cx="85725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http://www.edu54.ru/sites/default/files/userfiles/image/cca41d69a1019780a2b228799167a86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000372"/>
            <a:ext cx="2854222" cy="3500462"/>
          </a:xfrm>
          <a:prstGeom prst="rect">
            <a:avLst/>
          </a:prstGeom>
          <a:noFill/>
        </p:spPr>
      </p:pic>
      <p:pic>
        <p:nvPicPr>
          <p:cNvPr id="8" name="Picture 2" descr="http://img1.liveinternet.ru/images/attach/c/4/82/134/82134943_gimnastik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632" y="857232"/>
            <a:ext cx="3300798" cy="2428892"/>
          </a:xfrm>
          <a:prstGeom prst="rect">
            <a:avLst/>
          </a:prstGeom>
          <a:noFill/>
        </p:spPr>
      </p:pic>
      <p:pic>
        <p:nvPicPr>
          <p:cNvPr id="9" name="Picture 8" descr="http://members.shaw.ca/cybernana/img/hippoxmas/image01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57222" y="2786058"/>
            <a:ext cx="3214711" cy="3214713"/>
          </a:xfrm>
          <a:prstGeom prst="rect">
            <a:avLst/>
          </a:prstGeom>
          <a:noFill/>
        </p:spPr>
      </p:pic>
      <p:pic>
        <p:nvPicPr>
          <p:cNvPr id="10" name="Picture 6" descr="http://www.lesitedeschampions.ca/sport-relais8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928670"/>
            <a:ext cx="2285984" cy="2515825"/>
          </a:xfrm>
          <a:prstGeom prst="rect">
            <a:avLst/>
          </a:prstGeom>
          <a:noFill/>
        </p:spPr>
      </p:pic>
      <p:pic>
        <p:nvPicPr>
          <p:cNvPr id="11" name="Picture 4" descr="http://www2.parkridge.k12.nj.us/Web%20Quests/Judith%20King/MyWebquest/Jimmy_running_md_wht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3357562"/>
            <a:ext cx="2571736" cy="3457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2232" y="147484"/>
          <a:ext cx="876054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60542"/>
              </a:tblGrid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Применяем новые знания.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2844" y="1214422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Прочитай шуточное стихотворение. Оно поможет тебе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запомнить слова, в которых нет непроизносимого  согласного звука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571604" y="2000240"/>
          <a:ext cx="6312309" cy="25298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312309"/>
              </a:tblGrid>
              <a:tr h="1135626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 ужа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о, и опа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Букву 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писать напра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Вот чуде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о! Вот прекра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о!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Почему это чуде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о?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Потому что интере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о!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4643446"/>
            <a:ext cx="9220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Выпиши слова, в которых выделено буквосочетание 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 Рядом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напиши однокоренное  слово, которое доказывает, что звука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т]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нем нет. Это слово будет отвечать на вопрос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«каков?»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2232" y="147484"/>
          <a:ext cx="876054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60542"/>
              </a:tblGrid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Применяем новые знания.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428736"/>
            <a:ext cx="283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Ужасно – ужасен, 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уга 5"/>
          <p:cNvSpPr/>
          <p:nvPr/>
        </p:nvSpPr>
        <p:spPr>
          <a:xfrm rot="18944644">
            <a:off x="120668" y="1381207"/>
            <a:ext cx="1531005" cy="1582657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Дуга 6"/>
          <p:cNvSpPr/>
          <p:nvPr/>
        </p:nvSpPr>
        <p:spPr>
          <a:xfrm rot="18944644">
            <a:off x="1477990" y="1452645"/>
            <a:ext cx="1531005" cy="1582657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1428736"/>
            <a:ext cx="250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опасно – опасен,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уга 8"/>
          <p:cNvSpPr/>
          <p:nvPr/>
        </p:nvSpPr>
        <p:spPr>
          <a:xfrm rot="18944644">
            <a:off x="2620996" y="1452646"/>
            <a:ext cx="1531005" cy="1582657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Дуга 9"/>
          <p:cNvSpPr/>
          <p:nvPr/>
        </p:nvSpPr>
        <p:spPr>
          <a:xfrm rot="18944644">
            <a:off x="3906881" y="1452645"/>
            <a:ext cx="1531005" cy="1582657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1428736"/>
            <a:ext cx="3224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напрасно – напрасен,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уга 12"/>
          <p:cNvSpPr/>
          <p:nvPr/>
        </p:nvSpPr>
        <p:spPr>
          <a:xfrm rot="18944644">
            <a:off x="5028387" y="1452349"/>
            <a:ext cx="1944743" cy="2098739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уга 13"/>
          <p:cNvSpPr/>
          <p:nvPr/>
        </p:nvSpPr>
        <p:spPr>
          <a:xfrm rot="18944644">
            <a:off x="6528587" y="1380912"/>
            <a:ext cx="1944743" cy="2098739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2214554"/>
            <a:ext cx="2711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чудесно – чудесен,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 rot="18944644">
            <a:off x="155205" y="2270664"/>
            <a:ext cx="1689791" cy="1746205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rot="18944644">
            <a:off x="1512527" y="2270665"/>
            <a:ext cx="1689791" cy="1746205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143240" y="2214554"/>
            <a:ext cx="339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прекрасно – прекрасен,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уга 18"/>
          <p:cNvSpPr/>
          <p:nvPr/>
        </p:nvSpPr>
        <p:spPr>
          <a:xfrm rot="18944644">
            <a:off x="3329371" y="2227544"/>
            <a:ext cx="1485126" cy="1546788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Дуга 19"/>
          <p:cNvSpPr/>
          <p:nvPr/>
        </p:nvSpPr>
        <p:spPr>
          <a:xfrm rot="18944644">
            <a:off x="4972445" y="2227545"/>
            <a:ext cx="1485126" cy="1546788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2928934"/>
            <a:ext cx="3471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интересно – интересен.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Дуга 21"/>
          <p:cNvSpPr/>
          <p:nvPr/>
        </p:nvSpPr>
        <p:spPr>
          <a:xfrm rot="18944644">
            <a:off x="-39810" y="2943209"/>
            <a:ext cx="2508446" cy="2543869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18944644">
            <a:off x="1674703" y="2943209"/>
            <a:ext cx="2508446" cy="2543869"/>
          </a:xfrm>
          <a:prstGeom prst="arc">
            <a:avLst>
              <a:gd name="adj1" fmla="val 17219426"/>
              <a:gd name="adj2" fmla="val 2022379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00034" y="3643314"/>
            <a:ext cx="4294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Чудесный - [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ч'уд’эсный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']-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9491" y="193964"/>
          <a:ext cx="83820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82000"/>
              </a:tblGrid>
              <a:tr h="498763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142984"/>
          <a:ext cx="8008374" cy="6489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08374"/>
              </a:tblGrid>
              <a:tr h="648929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</a:t>
                      </a:r>
                      <a:r>
                        <a:rPr lang="ru-RU" sz="3600" b="1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задали в начале урока?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857364"/>
          <a:ext cx="8001056" cy="640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01056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Какое новое знание открыли?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96413" y="2551471"/>
          <a:ext cx="8008374" cy="640080"/>
        </p:xfrm>
        <a:graphic>
          <a:graphicData uri="http://schemas.openxmlformats.org/drawingml/2006/table">
            <a:tbl>
              <a:tblPr/>
              <a:tblGrid>
                <a:gridCol w="8008374"/>
              </a:tblGrid>
              <a:tr h="589935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получилось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3214686"/>
          <a:ext cx="8033749" cy="640080"/>
        </p:xfrm>
        <a:graphic>
          <a:graphicData uri="http://schemas.openxmlformats.org/drawingml/2006/table">
            <a:tbl>
              <a:tblPr/>
              <a:tblGrid>
                <a:gridCol w="8033749"/>
              </a:tblGrid>
              <a:tr h="560439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не получилось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95724"/>
            <a:ext cx="4019550" cy="2962276"/>
          </a:xfrm>
          <a:prstGeom prst="rect">
            <a:avLst/>
          </a:prstGeom>
          <a:noFill/>
        </p:spPr>
      </p:pic>
      <p:pic>
        <p:nvPicPr>
          <p:cNvPr id="1028" name="Picture 4" descr="http://gifportal.ru/data/smiles/multi-2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26" y="3929066"/>
            <a:ext cx="2047874" cy="2928934"/>
          </a:xfrm>
          <a:prstGeom prst="rect">
            <a:avLst/>
          </a:prstGeom>
          <a:noFill/>
        </p:spPr>
      </p:pic>
      <p:pic>
        <p:nvPicPr>
          <p:cNvPr id="1030" name="Picture 6" descr="http://s12.rimg.info/041bb5e3fcec0a9261d6c42d2ac6e4f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143356"/>
            <a:ext cx="34562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882</TotalTime>
  <Words>425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ooo</cp:lastModifiedBy>
  <cp:revision>92</cp:revision>
  <dcterms:created xsi:type="dcterms:W3CDTF">2012-11-25T18:08:26Z</dcterms:created>
  <dcterms:modified xsi:type="dcterms:W3CDTF">2013-10-07T21:43:56Z</dcterms:modified>
</cp:coreProperties>
</file>