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64" r:id="rId3"/>
    <p:sldId id="257" r:id="rId4"/>
    <p:sldId id="266" r:id="rId5"/>
    <p:sldId id="277" r:id="rId6"/>
    <p:sldId id="273" r:id="rId7"/>
    <p:sldId id="270" r:id="rId8"/>
    <p:sldId id="27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280F-A27F-46DC-9B40-C6808AF8F12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3C972-112D-47B6-853F-34A055176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C972-112D-47B6-853F-34A055176B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E102FE-754A-4AFA-8EE5-9A2379348D3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BF7C1C-590C-4B31-BB36-E56855729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091" y="180109"/>
          <a:ext cx="8548254" cy="701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548254"/>
              </a:tblGrid>
              <a:tr h="677123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Словарный диктант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BOSS\Рабочий стол\карти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3128232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BOSS\Рабочий стол\картинки\830_image_very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928670"/>
            <a:ext cx="3286116" cy="2464587"/>
          </a:xfrm>
          <a:prstGeom prst="rect">
            <a:avLst/>
          </a:prstGeom>
          <a:noFill/>
        </p:spPr>
      </p:pic>
      <p:pic>
        <p:nvPicPr>
          <p:cNvPr id="1029" name="Picture 5" descr="C:\Documents and Settings\BOSS\Рабочий стол\картинки\410667af9355f9dc_stk105008cor.la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928670"/>
            <a:ext cx="2408239" cy="2408239"/>
          </a:xfrm>
          <a:prstGeom prst="rect">
            <a:avLst/>
          </a:prstGeom>
          <a:noFill/>
        </p:spPr>
      </p:pic>
      <p:pic>
        <p:nvPicPr>
          <p:cNvPr id="1030" name="Picture 6" descr="C:\Documents and Settings\BOSS\Рабочий стол\картинки\2420149_w640_h640_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256"/>
            <a:ext cx="3428992" cy="2571744"/>
          </a:xfrm>
          <a:prstGeom prst="rect">
            <a:avLst/>
          </a:prstGeom>
          <a:noFill/>
        </p:spPr>
      </p:pic>
      <p:pic>
        <p:nvPicPr>
          <p:cNvPr id="1031" name="Picture 7" descr="C:\Documents and Settings\BOSS\Рабочий стол\картинки\93355077_4397599_1296716073_907881_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5857884" cy="4390774"/>
          </a:xfrm>
          <a:prstGeom prst="rect">
            <a:avLst/>
          </a:prstGeom>
          <a:noFill/>
        </p:spPr>
      </p:pic>
      <p:pic>
        <p:nvPicPr>
          <p:cNvPr id="1032" name="Picture 8" descr="C:\Documents and Settings\BOSS\Рабочий стол\картинки\ac24663fe5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3419" y="953656"/>
            <a:ext cx="4400581" cy="5904344"/>
          </a:xfrm>
          <a:prstGeom prst="rect">
            <a:avLst/>
          </a:prstGeom>
          <a:noFill/>
        </p:spPr>
      </p:pic>
      <p:pic>
        <p:nvPicPr>
          <p:cNvPr id="1033" name="Picture 9" descr="C:\Documents and Settings\BOSS\Рабочий стол\картинки\fe5ec760cc6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928670"/>
            <a:ext cx="7429552" cy="5929330"/>
          </a:xfrm>
          <a:prstGeom prst="rect">
            <a:avLst/>
          </a:prstGeom>
          <a:noFill/>
        </p:spPr>
      </p:pic>
      <p:pic>
        <p:nvPicPr>
          <p:cNvPr id="1034" name="Picture 10" descr="C:\Documents and Settings\BOSS\Рабочий стол\картинки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857232"/>
            <a:ext cx="3286116" cy="3286116"/>
          </a:xfrm>
          <a:prstGeom prst="rect">
            <a:avLst/>
          </a:prstGeom>
          <a:noFill/>
        </p:spPr>
      </p:pic>
      <p:pic>
        <p:nvPicPr>
          <p:cNvPr id="1035" name="Picture 11" descr="C:\Documents and Settings\BOSS\Рабочий стол\картинки\index.php-option=com_rsgallery2&amp;task=downloadfile&amp;id=108&amp;Itemid=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pic>
        <p:nvPicPr>
          <p:cNvPr id="1037" name="Picture 13" descr="C:\Documents and Settings\BOSS\Рабочий стол\картинки\photo-11752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pic>
        <p:nvPicPr>
          <p:cNvPr id="1040" name="Picture 16" descr="C:\Documents and Settings\BOSS\Рабочий стол\картинки\your-vanna2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6058"/>
            <a:ext cx="6614322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2509" y="207818"/>
          <a:ext cx="8478982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478982"/>
              </a:tblGrid>
              <a:tr h="401782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4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071546"/>
          <a:ext cx="8572559" cy="7226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59"/>
              </a:tblGrid>
              <a:tr h="722671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 Определяем основной вопрос урока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785926"/>
          <a:ext cx="8563312" cy="7079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63312"/>
              </a:tblGrid>
              <a:tr h="707922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Открываем</a:t>
                      </a:r>
                      <a:r>
                        <a:rPr lang="ru-RU" sz="3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новые</a:t>
                      </a:r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знания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500306"/>
          <a:ext cx="8572560" cy="64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60"/>
              </a:tblGrid>
              <a:tr h="619432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 Определяем</a:t>
                      </a:r>
                      <a:r>
                        <a:rPr lang="ru-RU" sz="3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тему и цель урока 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143248"/>
          <a:ext cx="8572560" cy="6784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60"/>
              </a:tblGrid>
              <a:tr h="678426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4. Применяем новые знания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3" y="3857628"/>
          <a:ext cx="8572560" cy="64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2560"/>
              </a:tblGrid>
              <a:tr h="575187">
                <a:tc>
                  <a:txBody>
                    <a:bodyPr/>
                    <a:lstStyle/>
                    <a:p>
                      <a:r>
                        <a:rPr lang="ru-RU" sz="36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5. Рефлексия</a:t>
                      </a:r>
                      <a:endParaRPr lang="ru-RU" sz="36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4500570"/>
          <a:ext cx="8568813" cy="640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68813"/>
              </a:tblGrid>
              <a:tr h="545690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6. Домашнее задание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0"/>
          <a:ext cx="8259097" cy="701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259097"/>
              </a:tblGrid>
              <a:tr h="442452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Определяем основной</a:t>
                      </a:r>
                      <a:r>
                        <a:rPr lang="ru-RU" sz="40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 урока</a:t>
                      </a:r>
                      <a:endParaRPr lang="ru-RU" sz="4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1357298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Головы, голова, лошадь, лошадка, колосок ,колос.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714356"/>
            <a:ext cx="462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Сколько слогов в каждом слове? 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4414" y="3857628"/>
            <a:ext cx="579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Сформулируйте основной вопрос урока.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85720" y="4714884"/>
          <a:ext cx="8583561" cy="8572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83561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в слове два безударных слога, как проверить, какую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букву надо писать?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 rot="5400000">
            <a:off x="2893207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18969943">
            <a:off x="1965076" y="1268672"/>
            <a:ext cx="927567" cy="890570"/>
          </a:xfrm>
          <a:prstGeom prst="arc">
            <a:avLst>
              <a:gd name="adj1" fmla="val 14906121"/>
              <a:gd name="adj2" fmla="val 12441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 rot="18934925">
            <a:off x="667933" y="1271148"/>
            <a:ext cx="1021523" cy="1100992"/>
          </a:xfrm>
          <a:prstGeom prst="arc">
            <a:avLst>
              <a:gd name="adj1" fmla="val 15805549"/>
              <a:gd name="adj2" fmla="val 2144926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10800000">
            <a:off x="1142976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393273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5179223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893735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7679553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964381" y="1393017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785786" y="1785926"/>
            <a:ext cx="214314" cy="71438"/>
            <a:chOff x="2786050" y="2928934"/>
            <a:chExt cx="214314" cy="71438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Группа 73"/>
          <p:cNvGrpSpPr/>
          <p:nvPr/>
        </p:nvGrpSpPr>
        <p:grpSpPr>
          <a:xfrm>
            <a:off x="2786050" y="1785926"/>
            <a:ext cx="214314" cy="71438"/>
            <a:chOff x="2786050" y="2928934"/>
            <a:chExt cx="214314" cy="71438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Прямая соединительная линия 76"/>
          <p:cNvCxnSpPr/>
          <p:nvPr/>
        </p:nvCxnSpPr>
        <p:spPr>
          <a:xfrm rot="10800000">
            <a:off x="2428860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2071670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3786182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Группа 79"/>
          <p:cNvGrpSpPr/>
          <p:nvPr/>
        </p:nvGrpSpPr>
        <p:grpSpPr>
          <a:xfrm>
            <a:off x="3286116" y="1785926"/>
            <a:ext cx="214314" cy="71438"/>
            <a:chOff x="2786050" y="2928934"/>
            <a:chExt cx="214314" cy="71438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Дуга 82"/>
          <p:cNvSpPr/>
          <p:nvPr/>
        </p:nvSpPr>
        <p:spPr>
          <a:xfrm rot="18969943">
            <a:off x="3179522" y="1268670"/>
            <a:ext cx="927567" cy="890570"/>
          </a:xfrm>
          <a:prstGeom prst="arc">
            <a:avLst>
              <a:gd name="adj1" fmla="val 14906121"/>
              <a:gd name="adj2" fmla="val 12441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18969943">
            <a:off x="4581489" y="1194822"/>
            <a:ext cx="981153" cy="1041055"/>
          </a:xfrm>
          <a:prstGeom prst="arc">
            <a:avLst>
              <a:gd name="adj1" fmla="val 14906121"/>
              <a:gd name="adj2" fmla="val 12441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18969943">
            <a:off x="5965604" y="1268671"/>
            <a:ext cx="927567" cy="890570"/>
          </a:xfrm>
          <a:prstGeom prst="arc">
            <a:avLst>
              <a:gd name="adj1" fmla="val 14906121"/>
              <a:gd name="adj2" fmla="val 12441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18969943">
            <a:off x="7322925" y="1268670"/>
            <a:ext cx="927567" cy="890570"/>
          </a:xfrm>
          <a:prstGeom prst="arc">
            <a:avLst>
              <a:gd name="adj1" fmla="val 14906121"/>
              <a:gd name="adj2" fmla="val 124410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5143504" y="1785926"/>
            <a:ext cx="214314" cy="71438"/>
            <a:chOff x="2786050" y="2928934"/>
            <a:chExt cx="214314" cy="71438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6858016" y="1785926"/>
            <a:ext cx="214314" cy="71438"/>
            <a:chOff x="2786050" y="2928934"/>
            <a:chExt cx="214314" cy="71438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7572396" y="1785926"/>
            <a:ext cx="214314" cy="71438"/>
            <a:chOff x="2786050" y="2928934"/>
            <a:chExt cx="214314" cy="71438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2786050" y="2928934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2786050" y="3000372"/>
              <a:ext cx="2143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6" name="Прямая соединительная линия 95"/>
          <p:cNvCxnSpPr/>
          <p:nvPr/>
        </p:nvCxnSpPr>
        <p:spPr>
          <a:xfrm rot="10800000">
            <a:off x="4643438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6143636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10800000">
            <a:off x="6500826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10800000">
            <a:off x="7858148" y="1785926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285852" y="2214554"/>
            <a:ext cx="624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Сколько безударных  слогов в каждом слове?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57290" y="2786058"/>
            <a:ext cx="5482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проверить написание  нескольких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безударных  гласных в корне?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3" grpId="0"/>
      <p:bldP spid="48" grpId="0" animBg="1"/>
      <p:bldP spid="59" grpId="0" animBg="1"/>
      <p:bldP spid="83" grpId="0" animBg="1"/>
      <p:bldP spid="84" grpId="0" animBg="1"/>
      <p:bldP spid="85" grpId="0" animBg="1"/>
      <p:bldP spid="86" grpId="0" animBg="1"/>
      <p:bldP spid="102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9716" y="147484"/>
          <a:ext cx="8465574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465574"/>
              </a:tblGrid>
              <a:tr h="604684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Открываем новые знания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1198" y="1071546"/>
            <a:ext cx="906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Прочитайте слова 2 и 3 столбиков.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можно о них сказать?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571472" y="1714488"/>
            <a:ext cx="4608785" cy="1729794"/>
            <a:chOff x="214282" y="1714488"/>
            <a:chExt cx="4608785" cy="1729794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428596" y="1714488"/>
              <a:ext cx="4028858" cy="1158288"/>
              <a:chOff x="428596" y="1714488"/>
              <a:chExt cx="4028858" cy="115828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428596" y="1785926"/>
                <a:ext cx="1467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соколята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8934925">
                <a:off x="453619" y="1771784"/>
                <a:ext cx="1021523" cy="1100992"/>
              </a:xfrm>
              <a:prstGeom prst="arc">
                <a:avLst>
                  <a:gd name="adj1" fmla="val 16269008"/>
                  <a:gd name="adj2" fmla="val 2086613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1321571" y="1750207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214414" y="2143116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214414" y="2214554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10800000">
                <a:off x="642910" y="214311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10800000">
                <a:off x="928662" y="214311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28"/>
              <p:cNvSpPr/>
              <p:nvPr/>
            </p:nvSpPr>
            <p:spPr>
              <a:xfrm>
                <a:off x="3214678" y="1800068"/>
                <a:ext cx="1242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соколик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Дуга 30"/>
              <p:cNvSpPr/>
              <p:nvPr/>
            </p:nvSpPr>
            <p:spPr>
              <a:xfrm rot="18934925">
                <a:off x="3239701" y="1714488"/>
                <a:ext cx="1021523" cy="1100992"/>
              </a:xfrm>
              <a:prstGeom prst="arc">
                <a:avLst>
                  <a:gd name="adj1" fmla="val 16269008"/>
                  <a:gd name="adj2" fmla="val 2086613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 rot="5400000">
                <a:off x="3821901" y="1835787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3714744" y="2157258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714744" y="2228696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10800000">
                <a:off x="3428992" y="2157258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Прямоугольник 25"/>
              <p:cNvSpPr/>
              <p:nvPr/>
            </p:nvSpPr>
            <p:spPr>
              <a:xfrm>
                <a:off x="2000232" y="1800066"/>
                <a:ext cx="915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сокол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Дуга 31"/>
              <p:cNvSpPr/>
              <p:nvPr/>
            </p:nvSpPr>
            <p:spPr>
              <a:xfrm rot="18934925">
                <a:off x="2025254" y="1714488"/>
                <a:ext cx="1021523" cy="1100992"/>
              </a:xfrm>
              <a:prstGeom prst="arc">
                <a:avLst>
                  <a:gd name="adj1" fmla="val 16269008"/>
                  <a:gd name="adj2" fmla="val 2086613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2250265" y="1835785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2143108" y="2157256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143108" y="2228694"/>
                <a:ext cx="21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rot="10800000">
                <a:off x="2500298" y="215725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214282" y="2343289"/>
              <a:ext cx="4608785" cy="1100993"/>
              <a:chOff x="214282" y="2343289"/>
              <a:chExt cx="4608785" cy="110099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214282" y="2428868"/>
                <a:ext cx="16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лебединый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000232" y="2428868"/>
                <a:ext cx="1051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лебедь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214678" y="2428868"/>
                <a:ext cx="16083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лебёдушка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Дуга 66"/>
              <p:cNvSpPr/>
              <p:nvPr/>
            </p:nvSpPr>
            <p:spPr>
              <a:xfrm rot="18934925">
                <a:off x="239336" y="2343290"/>
                <a:ext cx="1021523" cy="1100992"/>
              </a:xfrm>
              <a:prstGeom prst="arc">
                <a:avLst>
                  <a:gd name="adj1" fmla="val 15805549"/>
                  <a:gd name="adj2" fmla="val 2144926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Дуга 67"/>
              <p:cNvSpPr/>
              <p:nvPr/>
            </p:nvSpPr>
            <p:spPr>
              <a:xfrm rot="18934925">
                <a:off x="1953817" y="2343289"/>
                <a:ext cx="1021523" cy="1100992"/>
              </a:xfrm>
              <a:prstGeom prst="arc">
                <a:avLst>
                  <a:gd name="adj1" fmla="val 15805549"/>
                  <a:gd name="adj2" fmla="val 2144926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Дуга 68"/>
              <p:cNvSpPr/>
              <p:nvPr/>
            </p:nvSpPr>
            <p:spPr>
              <a:xfrm rot="18934925">
                <a:off x="3239701" y="2343289"/>
                <a:ext cx="1021523" cy="1100992"/>
              </a:xfrm>
              <a:prstGeom prst="arc">
                <a:avLst>
                  <a:gd name="adj1" fmla="val 15805549"/>
                  <a:gd name="adj2" fmla="val 21449267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 rot="5400000" flipH="1" flipV="1">
                <a:off x="1107257" y="2464587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2321703" y="2464587"/>
                <a:ext cx="142876" cy="714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1" name="Группа 80"/>
              <p:cNvGrpSpPr/>
              <p:nvPr/>
            </p:nvGrpSpPr>
            <p:grpSpPr>
              <a:xfrm>
                <a:off x="1000100" y="2786058"/>
                <a:ext cx="214314" cy="71438"/>
                <a:chOff x="2786050" y="2928934"/>
                <a:chExt cx="214314" cy="71438"/>
              </a:xfrm>
            </p:grpSpPr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>
                  <a:off x="2786050" y="2928934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единительная линия 82"/>
                <p:cNvCxnSpPr/>
                <p:nvPr/>
              </p:nvCxnSpPr>
              <p:spPr>
                <a:xfrm>
                  <a:off x="2786050" y="3000372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Группа 83"/>
              <p:cNvGrpSpPr/>
              <p:nvPr/>
            </p:nvGrpSpPr>
            <p:grpSpPr>
              <a:xfrm>
                <a:off x="2214546" y="2786058"/>
                <a:ext cx="214314" cy="71438"/>
                <a:chOff x="2786050" y="2928934"/>
                <a:chExt cx="214314" cy="71438"/>
              </a:xfrm>
            </p:grpSpPr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>
                  <a:off x="2786050" y="2928934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2786050" y="3000372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Группа 86"/>
              <p:cNvGrpSpPr/>
              <p:nvPr/>
            </p:nvGrpSpPr>
            <p:grpSpPr>
              <a:xfrm>
                <a:off x="3714744" y="2857496"/>
                <a:ext cx="214314" cy="71438"/>
                <a:chOff x="2786050" y="2928934"/>
                <a:chExt cx="214314" cy="71438"/>
              </a:xfrm>
            </p:grpSpPr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>
                  <a:off x="2786050" y="2928934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>
                  <a:off x="2786050" y="3000372"/>
                  <a:ext cx="21431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Прямая соединительная линия 89"/>
              <p:cNvCxnSpPr/>
              <p:nvPr/>
            </p:nvCxnSpPr>
            <p:spPr>
              <a:xfrm rot="10800000">
                <a:off x="785786" y="285749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 rot="10800000">
                <a:off x="500034" y="285749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rot="10800000">
                <a:off x="2500298" y="285749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rot="10800000">
                <a:off x="3428992" y="2857496"/>
                <a:ext cx="1428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1" name="TextBox 100"/>
          <p:cNvSpPr txBox="1"/>
          <p:nvPr/>
        </p:nvSpPr>
        <p:spPr>
          <a:xfrm>
            <a:off x="500034" y="3643314"/>
            <a:ext cx="8118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Как проверить написание нескольких безударных гласных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корне слова? Составьте инструкцию.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357188" y="2071688"/>
            <a:ext cx="8358187" cy="5078412"/>
            <a:chOff x="357188" y="2071688"/>
            <a:chExt cx="8358187" cy="5078412"/>
          </a:xfrm>
        </p:grpSpPr>
        <p:sp>
          <p:nvSpPr>
            <p:cNvPr id="10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357188" y="2143125"/>
              <a:ext cx="8358187" cy="4429125"/>
            </a:xfrm>
            <a:prstGeom prst="roundRect">
              <a:avLst>
                <a:gd name="adj" fmla="val 16667"/>
              </a:avLst>
            </a:prstGeom>
            <a:solidFill>
              <a:srgbClr val="FFE6B3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+mn-lt"/>
              </a:endParaRPr>
            </a:p>
          </p:txBody>
        </p:sp>
        <p:sp>
          <p:nvSpPr>
            <p:cNvPr id="6149" name="TextBox 11"/>
            <p:cNvSpPr txBox="1">
              <a:spLocks noChangeArrowheads="1"/>
            </p:cNvSpPr>
            <p:nvPr/>
          </p:nvSpPr>
          <p:spPr bwMode="auto">
            <a:xfrm>
              <a:off x="785813" y="2071688"/>
              <a:ext cx="7715250" cy="5078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Calibri" pitchFamily="34" charset="0"/>
                <a:buAutoNum type="arabicPeriod"/>
              </a:pPr>
              <a:r>
                <a:rPr lang="ru-RU" sz="2400" dirty="0">
                  <a:latin typeface="Century" pitchFamily="18" charset="0"/>
                </a:rPr>
                <a:t>Ставлю ударение: зеленеть.</a:t>
              </a:r>
            </a:p>
            <a:p>
              <a:pPr marL="457200" indent="-457200">
                <a:lnSpc>
                  <a:spcPct val="150000"/>
                </a:lnSpc>
                <a:buFont typeface="Calibri" pitchFamily="34" charset="0"/>
                <a:buAutoNum type="arabicPeriod"/>
              </a:pPr>
              <a:r>
                <a:rPr lang="ru-RU" sz="2400" dirty="0">
                  <a:latin typeface="Century" pitchFamily="18" charset="0"/>
                </a:rPr>
                <a:t>Выделяю в слове корень: зеленеть</a:t>
              </a:r>
            </a:p>
            <a:p>
              <a:pPr marL="457200" indent="-457200">
                <a:lnSpc>
                  <a:spcPct val="150000"/>
                </a:lnSpc>
                <a:buFont typeface="Calibri" pitchFamily="34" charset="0"/>
                <a:buAutoNum type="arabicPeriod"/>
              </a:pPr>
              <a:r>
                <a:rPr lang="ru-RU" sz="2400" dirty="0">
                  <a:latin typeface="Century" pitchFamily="18" charset="0"/>
                </a:rPr>
                <a:t>Определяю буквы, обозначающие безударные гласные звуки: зеленеть</a:t>
              </a:r>
            </a:p>
            <a:p>
              <a:pPr marL="457200" indent="-457200">
                <a:lnSpc>
                  <a:spcPct val="150000"/>
                </a:lnSpc>
                <a:buFont typeface="Calibri" pitchFamily="34" charset="0"/>
                <a:buAutoNum type="arabicPeriod"/>
              </a:pPr>
              <a:r>
                <a:rPr lang="ru-RU" sz="2400" dirty="0">
                  <a:latin typeface="Century" pitchFamily="18" charset="0"/>
                </a:rPr>
                <a:t>Подбираю первое проверочное слово: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ru-RU" sz="2400" dirty="0">
                  <a:latin typeface="Century" pitchFamily="18" charset="0"/>
                </a:rPr>
                <a:t>зеленеть – зелень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ru-RU" sz="2400" dirty="0">
                  <a:latin typeface="Century" pitchFamily="18" charset="0"/>
                </a:rPr>
                <a:t>5. Подбираю второе проверочное слово:</a:t>
              </a:r>
            </a:p>
            <a:p>
              <a:pPr marL="457200" indent="-457200">
                <a:lnSpc>
                  <a:spcPct val="150000"/>
                </a:lnSpc>
              </a:pPr>
              <a:r>
                <a:rPr lang="ru-RU" sz="2400" dirty="0">
                  <a:latin typeface="Century" pitchFamily="18" charset="0"/>
                </a:rPr>
                <a:t>зеленеть – зелень, зелёный.</a:t>
              </a:r>
            </a:p>
            <a:p>
              <a:pPr marL="457200" indent="-457200">
                <a:lnSpc>
                  <a:spcPct val="150000"/>
                </a:lnSpc>
                <a:buFont typeface="Calibri" pitchFamily="34" charset="0"/>
                <a:buAutoNum type="arabicPeriod"/>
              </a:pPr>
              <a:endParaRPr lang="ru-RU" sz="2400" dirty="0">
                <a:latin typeface="Century" pitchFamily="18" charset="0"/>
              </a:endParaRPr>
            </a:p>
          </p:txBody>
        </p:sp>
      </p:grpSp>
      <p:sp>
        <p:nvSpPr>
          <p:cNvPr id="13" name="Дуга 12"/>
          <p:cNvSpPr/>
          <p:nvPr/>
        </p:nvSpPr>
        <p:spPr>
          <a:xfrm rot="19012364">
            <a:off x="4951413" y="2759075"/>
            <a:ext cx="1098550" cy="112712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999831" y="2286794"/>
            <a:ext cx="73025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19012364">
            <a:off x="3522663" y="3830638"/>
            <a:ext cx="1098550" cy="1127125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4571206" y="3858419"/>
            <a:ext cx="73025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999956" y="2786857"/>
            <a:ext cx="73025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9012364">
            <a:off x="746125" y="6021388"/>
            <a:ext cx="1150938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19012364">
            <a:off x="2389188" y="4949825"/>
            <a:ext cx="1150937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19012364">
            <a:off x="746125" y="4949825"/>
            <a:ext cx="1150938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19012364">
            <a:off x="3532188" y="6021388"/>
            <a:ext cx="1150937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19012364">
            <a:off x="2389188" y="6092825"/>
            <a:ext cx="1150937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19012364">
            <a:off x="3889375" y="2235200"/>
            <a:ext cx="1150938" cy="1174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635375" y="4221163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95738" y="4221163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57313" y="5357813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1563" y="5357813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643188" y="5286375"/>
            <a:ext cx="142875" cy="71438"/>
            <a:chOff x="1009624" y="3789373"/>
            <a:chExt cx="142876" cy="7143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единительная линия 30"/>
          <p:cNvCxnSpPr/>
          <p:nvPr/>
        </p:nvCxnSpPr>
        <p:spPr>
          <a:xfrm>
            <a:off x="1357313" y="6429375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00125" y="6429375"/>
            <a:ext cx="1428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2643188" y="6429375"/>
            <a:ext cx="142875" cy="71438"/>
            <a:chOff x="1009624" y="3789373"/>
            <a:chExt cx="142876" cy="7143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4143375" y="6429375"/>
            <a:ext cx="142875" cy="71438"/>
            <a:chOff x="1009624" y="3789373"/>
            <a:chExt cx="142876" cy="7143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009624" y="3860811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009624" y="3789373"/>
              <a:ext cx="14287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1785144" y="5001419"/>
            <a:ext cx="73025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785144" y="6072982"/>
            <a:ext cx="73025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713831" y="6144419"/>
            <a:ext cx="73025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785269" y="5001419"/>
            <a:ext cx="73025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85688" y="214290"/>
          <a:ext cx="8644030" cy="11887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44030"/>
              </a:tblGrid>
              <a:tr h="906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нужно действовать, чтобы правильно написать слово с двумя безударными гласными звуками в корне.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6477" y="103239"/>
          <a:ext cx="8701549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01549"/>
              </a:tblGrid>
              <a:tr h="619432">
                <a:tc>
                  <a:txBody>
                    <a:bodyPr/>
                    <a:lstStyle/>
                    <a:p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Определяем тему и цель урока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85984" y="2000240"/>
            <a:ext cx="477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Сформулируйте тему урока.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85720" y="2643182"/>
          <a:ext cx="8642555" cy="1188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42555"/>
              </a:tblGrid>
              <a:tr h="781665"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u="sng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урока:</a:t>
                      </a: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«Слова</a:t>
                      </a:r>
                      <a:r>
                        <a:rPr lang="ru-RU" sz="3600" b="1" i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36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безударными гласными </a:t>
                      </a:r>
                      <a:r>
                        <a:rPr lang="ru-RU" sz="3600" b="1" i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3600" b="1" i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корне</a:t>
                      </a:r>
                      <a:r>
                        <a:rPr lang="ru-RU" sz="36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3600" b="1" i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71604" y="4500570"/>
            <a:ext cx="646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Чему мы должны научиться на уроке?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500002" y="4500570"/>
          <a:ext cx="8643998" cy="186975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43998"/>
              </a:tblGrid>
              <a:tr h="1869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sng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урока: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научиться </a:t>
                      </a:r>
                      <a:r>
                        <a:rPr lang="ru-RU" sz="28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находить слова с двумя безударными в корне; подбирать проверочные слова</a:t>
                      </a:r>
                      <a:endParaRPr lang="ru-RU" sz="2800" b="1" i="1" dirty="0" smtClean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800" b="1" i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правильно</a:t>
                      </a:r>
                      <a:r>
                        <a:rPr lang="ru-RU" sz="2800" b="1" i="1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писать слова с этой орфограммой.</a:t>
                      </a:r>
                      <a:endParaRPr lang="ru-RU" sz="2800" b="1" i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1071546"/>
            <a:ext cx="7845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 необходимо сделать, чтобы проверить написание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безударных гласных в корне?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0"/>
          <a:ext cx="8686800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86800"/>
              </a:tblGrid>
              <a:tr h="781665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Физкультминутка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://www.topglobus.ru/skin/smile/s61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2101924" cy="2428892"/>
          </a:xfrm>
          <a:prstGeom prst="rect">
            <a:avLst/>
          </a:prstGeom>
          <a:noFill/>
        </p:spPr>
      </p:pic>
      <p:pic>
        <p:nvPicPr>
          <p:cNvPr id="4102" name="Picture 6" descr="http://www.animated-gifs.eu/sports-bowling-1/0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143248"/>
            <a:ext cx="2414598" cy="3269768"/>
          </a:xfrm>
          <a:prstGeom prst="rect">
            <a:avLst/>
          </a:prstGeom>
          <a:noFill/>
        </p:spPr>
      </p:pic>
      <p:sp>
        <p:nvSpPr>
          <p:cNvPr id="4110" name="AutoShape 14" descr="http://%D0%B3%D1%8B%D0%BA.%D1%80%D1%84/uploads/1228981674/gallery_2_392_5900.gif"/>
          <p:cNvSpPr>
            <a:spLocks noChangeAspect="1" noChangeArrowheads="1"/>
          </p:cNvSpPr>
          <p:nvPr/>
        </p:nvSpPr>
        <p:spPr bwMode="auto">
          <a:xfrm>
            <a:off x="155575" y="-808038"/>
            <a:ext cx="857250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://www.edu54.ru/sites/default/files/userfiles/image/cca41d69a1019780a2b228799167a8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00372"/>
            <a:ext cx="2854222" cy="3500462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4/82/134/82134943_gimnasti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632" y="857232"/>
            <a:ext cx="3300798" cy="2428892"/>
          </a:xfrm>
          <a:prstGeom prst="rect">
            <a:avLst/>
          </a:prstGeom>
          <a:noFill/>
        </p:spPr>
      </p:pic>
      <p:pic>
        <p:nvPicPr>
          <p:cNvPr id="9" name="Picture 8" descr="http://members.shaw.ca/cybernana/img/hippoxmas/image01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7222" y="2786058"/>
            <a:ext cx="3214711" cy="3214713"/>
          </a:xfrm>
          <a:prstGeom prst="rect">
            <a:avLst/>
          </a:prstGeom>
          <a:noFill/>
        </p:spPr>
      </p:pic>
      <p:pic>
        <p:nvPicPr>
          <p:cNvPr id="10" name="Picture 6" descr="http://www.lesitedeschampions.ca/sport-relais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928670"/>
            <a:ext cx="2285984" cy="2515825"/>
          </a:xfrm>
          <a:prstGeom prst="rect">
            <a:avLst/>
          </a:prstGeom>
          <a:noFill/>
        </p:spPr>
      </p:pic>
      <p:pic>
        <p:nvPicPr>
          <p:cNvPr id="11" name="Picture 4" descr="http://www2.parkridge.k12.nj.us/Web%20Quests/Judith%20King/MyWebquest/Jimmy_running_md_wht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357562"/>
            <a:ext cx="2571736" cy="345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232" y="147484"/>
          <a:ext cx="8760542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0542"/>
              </a:tblGrid>
              <a:tr h="575187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Применяем новые знания.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59361" y="1142984"/>
            <a:ext cx="8990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Стр. 94 упр. 106. Прочитай. Какие буквы ты напишешь вместо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пропусков. Почему? Спиши. Вставь пропущенный буквы.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14282" y="2214554"/>
            <a:ext cx="8066760" cy="864817"/>
            <a:chOff x="214282" y="2214554"/>
            <a:chExt cx="8066760" cy="864817"/>
          </a:xfrm>
        </p:grpSpPr>
        <p:sp>
          <p:nvSpPr>
            <p:cNvPr id="12" name="TextBox 11"/>
            <p:cNvSpPr txBox="1"/>
            <p:nvPr/>
          </p:nvSpPr>
          <p:spPr>
            <a:xfrm>
              <a:off x="214282" y="2285992"/>
              <a:ext cx="8066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Образец записи: 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 н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чное (ночи) пен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е с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ь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я (с</a:t>
              </a:r>
              <a:r>
                <a:rPr lang="ru-RU" sz="2400" b="1" i="1" u="sng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ловушка).</a:t>
              </a:r>
              <a:endPara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 rot="18934925">
              <a:off x="2534905" y="2279624"/>
              <a:ext cx="716603" cy="799747"/>
            </a:xfrm>
            <a:prstGeom prst="arc">
              <a:avLst>
                <a:gd name="adj1" fmla="val 15805549"/>
                <a:gd name="adj2" fmla="val 2144926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 rot="18934925">
              <a:off x="3677913" y="2279624"/>
              <a:ext cx="716603" cy="799747"/>
            </a:xfrm>
            <a:prstGeom prst="arc">
              <a:avLst>
                <a:gd name="adj1" fmla="val 15805549"/>
                <a:gd name="adj2" fmla="val 2144926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 rot="18934925">
              <a:off x="5402729" y="2218801"/>
              <a:ext cx="767432" cy="849947"/>
            </a:xfrm>
            <a:prstGeom prst="arc">
              <a:avLst>
                <a:gd name="adj1" fmla="val 15805549"/>
                <a:gd name="adj2" fmla="val 2144926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8934925">
              <a:off x="6617177" y="2218801"/>
              <a:ext cx="767432" cy="849947"/>
            </a:xfrm>
            <a:prstGeom prst="arc">
              <a:avLst>
                <a:gd name="adj1" fmla="val 15805549"/>
                <a:gd name="adj2" fmla="val 21449267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7000892" y="2714620"/>
              <a:ext cx="142876" cy="45719"/>
              <a:chOff x="1928794" y="3357562"/>
              <a:chExt cx="285752" cy="71438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928794" y="3357562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928794" y="3429000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>
              <a:off x="6286512" y="2714620"/>
              <a:ext cx="142876" cy="45719"/>
              <a:chOff x="1928794" y="3357562"/>
              <a:chExt cx="285752" cy="71438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928794" y="3357562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928794" y="3429000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/>
            <p:cNvGrpSpPr/>
            <p:nvPr/>
          </p:nvGrpSpPr>
          <p:grpSpPr>
            <a:xfrm>
              <a:off x="3929058" y="2714620"/>
              <a:ext cx="142876" cy="45719"/>
              <a:chOff x="1928794" y="3357562"/>
              <a:chExt cx="285752" cy="71438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928794" y="3357562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928794" y="3429000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38"/>
            <p:cNvGrpSpPr/>
            <p:nvPr/>
          </p:nvGrpSpPr>
          <p:grpSpPr>
            <a:xfrm>
              <a:off x="5214942" y="2643182"/>
              <a:ext cx="142876" cy="45719"/>
              <a:chOff x="1928794" y="3357562"/>
              <a:chExt cx="285752" cy="71438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1928794" y="3357562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928794" y="3429000"/>
                <a:ext cx="2857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3393273" y="2250273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3964777" y="2321711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6322231" y="2321711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7108049" y="2321711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9491" y="193964"/>
          <a:ext cx="8382000" cy="822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382000"/>
              </a:tblGrid>
              <a:tr h="498763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r>
                        <a:rPr lang="ru-RU" sz="4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142984"/>
          <a:ext cx="8008374" cy="6489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08374"/>
              </a:tblGrid>
              <a:tr h="648929">
                <a:tc>
                  <a:txBody>
                    <a:bodyPr/>
                    <a:lstStyle/>
                    <a:p>
                      <a:r>
                        <a:rPr lang="ru-RU" sz="3600" b="1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</a:t>
                      </a:r>
                      <a:r>
                        <a:rPr lang="ru-RU" sz="3600" b="1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 задали в начале урока?</a:t>
                      </a:r>
                      <a:endParaRPr lang="ru-RU" sz="3600" b="1" i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1857364"/>
          <a:ext cx="8001056" cy="64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001056"/>
              </a:tblGrid>
              <a:tr h="619432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Какое новое знание открыли?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96413" y="2551471"/>
          <a:ext cx="8008374" cy="640080"/>
        </p:xfrm>
        <a:graphic>
          <a:graphicData uri="http://schemas.openxmlformats.org/drawingml/2006/table">
            <a:tbl>
              <a:tblPr/>
              <a:tblGrid>
                <a:gridCol w="8008374"/>
              </a:tblGrid>
              <a:tr h="589935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получилось на уроке?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5786" y="3214686"/>
          <a:ext cx="8033749" cy="640080"/>
        </p:xfrm>
        <a:graphic>
          <a:graphicData uri="http://schemas.openxmlformats.org/drawingml/2006/table">
            <a:tbl>
              <a:tblPr/>
              <a:tblGrid>
                <a:gridCol w="8033749"/>
              </a:tblGrid>
              <a:tr h="560439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не получилось</a:t>
                      </a:r>
                      <a:r>
                        <a:rPr lang="ru-RU" sz="36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уроке?</a:t>
                      </a:r>
                      <a:endParaRPr lang="ru-RU" sz="3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mms.mts.ru/datas1/000/002/362/2362508_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5724"/>
            <a:ext cx="4019550" cy="2962276"/>
          </a:xfrm>
          <a:prstGeom prst="rect">
            <a:avLst/>
          </a:prstGeom>
          <a:noFill/>
        </p:spPr>
      </p:pic>
      <p:pic>
        <p:nvPicPr>
          <p:cNvPr id="1028" name="Picture 4" descr="http://gifportal.ru/data/smiles/multi-2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6" y="3929066"/>
            <a:ext cx="2047874" cy="2928934"/>
          </a:xfrm>
          <a:prstGeom prst="rect">
            <a:avLst/>
          </a:prstGeom>
          <a:noFill/>
        </p:spPr>
      </p:pic>
      <p:pic>
        <p:nvPicPr>
          <p:cNvPr id="1030" name="Picture 6" descr="http://s12.rimg.info/041bb5e3fcec0a9261d6c42d2ac6e4f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143356"/>
            <a:ext cx="345627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1091</TotalTime>
  <Words>315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ooo</dc:creator>
  <cp:lastModifiedBy>ooo</cp:lastModifiedBy>
  <cp:revision>116</cp:revision>
  <dcterms:created xsi:type="dcterms:W3CDTF">2012-11-25T18:08:26Z</dcterms:created>
  <dcterms:modified xsi:type="dcterms:W3CDTF">2013-10-16T20:34:24Z</dcterms:modified>
</cp:coreProperties>
</file>