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78" r:id="rId3"/>
    <p:sldId id="266" r:id="rId4"/>
    <p:sldId id="273" r:id="rId5"/>
    <p:sldId id="270" r:id="rId6"/>
    <p:sldId id="274" r:id="rId7"/>
    <p:sldId id="279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A280F-A27F-46DC-9B40-C6808AF8F128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C972-112D-47B6-853F-34A055176B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3C972-112D-47B6-853F-34A055176B0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E102FE-754A-4AFA-8EE5-9A2379348D37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BF7C1C-590C-4B31-BB36-E56855729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2509" y="207818"/>
          <a:ext cx="847898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78982"/>
              </a:tblGrid>
              <a:tr h="401782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работы: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6"/>
          <a:ext cx="8572559" cy="7226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59"/>
              </a:tblGrid>
              <a:tr h="722671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1. Определяем основной вопрос урока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785926"/>
          <a:ext cx="8563312" cy="7079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3312"/>
              </a:tblGrid>
              <a:tr h="70792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2. Открываем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новые</a:t>
                      </a:r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2500306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3. Определяем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тему и цель урока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3143248"/>
          <a:ext cx="8572560" cy="6784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678426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4. Применяем новые знания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3" y="3857628"/>
          <a:ext cx="8572560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72560"/>
              </a:tblGrid>
              <a:tr h="575187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5. Рефлексия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4500570"/>
          <a:ext cx="8568813" cy="640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68813"/>
              </a:tblGrid>
              <a:tr h="545690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6. Домашнее задание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857232"/>
            <a:ext cx="8143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Запишите  в столбик только буквы безударных гласных,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которые надо запомнить в следующих словах.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2000240"/>
          <a:ext cx="914400" cy="15544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14400"/>
              </a:tblGrid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143372" y="2000240"/>
          <a:ext cx="914400" cy="15544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14400"/>
              </a:tblGrid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215206" y="1928802"/>
          <a:ext cx="914400" cy="15544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14400"/>
              </a:tblGrid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3714752"/>
          <a:ext cx="2000264" cy="162591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00264"/>
              </a:tblGrid>
              <a:tr h="1625918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кзал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ран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традь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пог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786182" y="3714752"/>
          <a:ext cx="1714512" cy="15544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14512"/>
              </a:tblGrid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бака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сина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манда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58016" y="3714752"/>
          <a:ext cx="1714512" cy="15544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14512"/>
              </a:tblGrid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рактер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льфин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робей</a:t>
                      </a:r>
                    </a:p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кв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ртира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0"/>
          <a:ext cx="8259097" cy="7010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259097"/>
              </a:tblGrid>
              <a:tr h="442452">
                <a:tc>
                  <a:txBody>
                    <a:bodyPr/>
                    <a:lstStyle/>
                    <a:p>
                      <a:pPr algn="ctr"/>
                      <a:r>
                        <a:rPr lang="ru-RU" sz="4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основной</a:t>
                      </a:r>
                      <a:r>
                        <a:rPr lang="ru-RU" sz="40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урока</a:t>
                      </a:r>
                      <a:endParaRPr lang="ru-RU" sz="4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6964" y="5500702"/>
            <a:ext cx="8607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Всегда ли можно проверить написание  безударной гласной?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1802" y="6000768"/>
            <a:ext cx="579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Сформулируйте основной вопрос урока.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4282" y="5500702"/>
          <a:ext cx="8716297" cy="116556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716297"/>
              </a:tblGrid>
              <a:tr h="116556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 проверить написание безударной гласной и всегда</a:t>
                      </a:r>
                      <a:r>
                        <a:rPr lang="ru-RU" sz="2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 можно это сделать?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9716" y="147484"/>
          <a:ext cx="8465574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465574"/>
              </a:tblGrid>
              <a:tr h="604684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Открываем новые знания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-7919" y="1071546"/>
            <a:ext cx="92410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Запиши в два столбика слова с проверяемой безударной гласной и 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слова с непроверяемой безударной гласной.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79561" y="5143512"/>
            <a:ext cx="6530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 проверить написание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безударных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гласных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 корне слова?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285720" y="2500306"/>
          <a:ext cx="3790336" cy="8229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790336"/>
              </a:tblGrid>
              <a:tr h="442451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Слова с проверяемой безударной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4929190" y="2500306"/>
          <a:ext cx="3790336" cy="8229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790336"/>
              </a:tblGrid>
              <a:tr h="4424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Слова с непроверяемой безударной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000100" y="1857364"/>
            <a:ext cx="7909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Сосна, берёза, сбежал,  голова, колёса, воротник, собака.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57224" y="3500438"/>
            <a:ext cx="15175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сосна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сбежал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голова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воротник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00760" y="3500438"/>
            <a:ext cx="15175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берёза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колёса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воротник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собака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1" grpId="0"/>
      <p:bldP spid="51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6477" y="103239"/>
          <a:ext cx="8701549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01549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Определяем тему и цель урока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285984" y="1285860"/>
            <a:ext cx="477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Сформулируйте тему урока.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85720" y="2000240"/>
          <a:ext cx="8642555" cy="1737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2555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 урока:</a:t>
                      </a:r>
                    </a:p>
                    <a:p>
                      <a:pPr algn="ctr"/>
                      <a:r>
                        <a:rPr lang="ru-RU" sz="36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«Упражнения в написании слов с буквами</a:t>
                      </a:r>
                      <a:r>
                        <a:rPr lang="ru-RU" sz="36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безударных гласных в корне</a:t>
                      </a:r>
                      <a:r>
                        <a:rPr lang="ru-RU" sz="36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36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643042" y="3857628"/>
            <a:ext cx="646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Чему мы должны научиться на уроке?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500002" y="4643446"/>
          <a:ext cx="8643998" cy="186975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643998"/>
              </a:tblGrid>
              <a:tr h="1869758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u="sng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урока: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развить умения писать слова с безударными 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корне; подбирать проверочные слова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выделять </a:t>
                      </a:r>
                      <a:r>
                        <a:rPr lang="ru-RU" sz="2800" b="1" i="1" baseline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орфограммы.</a:t>
                      </a:r>
                      <a:endParaRPr lang="ru-RU" sz="2800" b="1" i="1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0"/>
          <a:ext cx="86868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686800"/>
              </a:tblGrid>
              <a:tr h="781665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Физкультминутка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00" name="Picture 4" descr="http://www.topglobus.ru/skin/smile/s612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000108"/>
            <a:ext cx="2101924" cy="2428892"/>
          </a:xfrm>
          <a:prstGeom prst="rect">
            <a:avLst/>
          </a:prstGeom>
          <a:noFill/>
        </p:spPr>
      </p:pic>
      <p:pic>
        <p:nvPicPr>
          <p:cNvPr id="4102" name="Picture 6" descr="http://www.animated-gifs.eu/sports-bowling-1/000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143248"/>
            <a:ext cx="2414598" cy="3269768"/>
          </a:xfrm>
          <a:prstGeom prst="rect">
            <a:avLst/>
          </a:prstGeom>
          <a:noFill/>
        </p:spPr>
      </p:pic>
      <p:sp>
        <p:nvSpPr>
          <p:cNvPr id="4110" name="AutoShape 14" descr="http://%D0%B3%D1%8B%D0%BA.%D1%80%D1%84/uploads/1228981674/gallery_2_392_5900.gif"/>
          <p:cNvSpPr>
            <a:spLocks noChangeAspect="1" noChangeArrowheads="1"/>
          </p:cNvSpPr>
          <p:nvPr/>
        </p:nvSpPr>
        <p:spPr bwMode="auto">
          <a:xfrm>
            <a:off x="155575" y="-808038"/>
            <a:ext cx="85725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2" name="Picture 16" descr="http://www.edu54.ru/sites/default/files/userfiles/image/cca41d69a1019780a2b228799167a86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000372"/>
            <a:ext cx="2854222" cy="3500462"/>
          </a:xfrm>
          <a:prstGeom prst="rect">
            <a:avLst/>
          </a:prstGeom>
          <a:noFill/>
        </p:spPr>
      </p:pic>
      <p:pic>
        <p:nvPicPr>
          <p:cNvPr id="8" name="Picture 2" descr="http://img1.liveinternet.ru/images/attach/c/4/82/134/82134943_gimnastik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632" y="857232"/>
            <a:ext cx="3300798" cy="2428892"/>
          </a:xfrm>
          <a:prstGeom prst="rect">
            <a:avLst/>
          </a:prstGeom>
          <a:noFill/>
        </p:spPr>
      </p:pic>
      <p:pic>
        <p:nvPicPr>
          <p:cNvPr id="9" name="Picture 8" descr="http://members.shaw.ca/cybernana/img/hippoxmas/image01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57222" y="2786058"/>
            <a:ext cx="3214711" cy="3214713"/>
          </a:xfrm>
          <a:prstGeom prst="rect">
            <a:avLst/>
          </a:prstGeom>
          <a:noFill/>
        </p:spPr>
      </p:pic>
      <p:pic>
        <p:nvPicPr>
          <p:cNvPr id="10" name="Picture 6" descr="http://www.lesitedeschampions.ca/sport-relais8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928670"/>
            <a:ext cx="2285984" cy="2515825"/>
          </a:xfrm>
          <a:prstGeom prst="rect">
            <a:avLst/>
          </a:prstGeom>
          <a:noFill/>
        </p:spPr>
      </p:pic>
      <p:pic>
        <p:nvPicPr>
          <p:cNvPr id="11" name="Picture 4" descr="http://www2.parkridge.k12.nj.us/Web%20Quests/Judith%20King/MyWebquest/Jimmy_running_md_wht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3357562"/>
            <a:ext cx="2571736" cy="3457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2232" y="147484"/>
          <a:ext cx="8760542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760542"/>
              </a:tblGrid>
              <a:tr h="575187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Применяем новые знания.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9361" y="1142984"/>
            <a:ext cx="6056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98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упр.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114.  Диктант с подготовкой.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7356" y="1928802"/>
            <a:ext cx="55611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Отговорила роща золотая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Берёзовым весёлым языком,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журавли, печально пролетая,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Уж не жалеют больше ни о ком.</a:t>
            </a:r>
          </a:p>
          <a:p>
            <a:pPr algn="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(С. Есенин)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3393273" y="1893083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179091" y="1893083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893603" y="1964521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5898365" y="2388387"/>
            <a:ext cx="142876" cy="809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536149" y="289321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536281" y="2821777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6607983" y="2821777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3821901" y="325040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822033" y="325040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643174" y="2357430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928926" y="2357430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000628" y="2357430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357818" y="2357430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143108" y="2786058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3857620" y="2786058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072066" y="2786058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429256" y="2786058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643174" y="3214686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000364" y="3214686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071934" y="3214686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072198" y="3214686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357554" y="3643314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1" name="Таблица 70"/>
          <p:cNvGraphicFramePr>
            <a:graphicFrameLocks noGrp="1"/>
          </p:cNvGraphicFramePr>
          <p:nvPr/>
        </p:nvGraphicFramePr>
        <p:xfrm>
          <a:off x="973394" y="1696065"/>
          <a:ext cx="6931741" cy="284643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931741"/>
              </a:tblGrid>
              <a:tr h="28464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642910" y="5214950"/>
            <a:ext cx="7516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99 упр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116.  Спиши, добавь однокоренные слова.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2" y="214290"/>
            <a:ext cx="906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Какие слова произносятся одинаково, но пишутся по – разному?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928670"/>
            <a:ext cx="39679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Гири брат мой поднимает,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Свою волю развивает,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на крыше мой флажок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Развевает ветерок.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1000108"/>
            <a:ext cx="3789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 старости наш дедушка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Очень поседел.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Он в саду на брёвнышко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Сел и посидел.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14480" y="1714488"/>
            <a:ext cx="17859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85720" y="2500306"/>
            <a:ext cx="14287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72132" y="2500306"/>
            <a:ext cx="12858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72132" y="1785926"/>
            <a:ext cx="12858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5720" y="2928934"/>
            <a:ext cx="3029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Разв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вает – разв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ть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Разв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вает - в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ять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2678893" y="2964653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178827" y="3321843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29190" y="2857496"/>
            <a:ext cx="224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дел – с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дел - с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6607983" y="325040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5720" y="4429132"/>
            <a:ext cx="847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99 упр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118. Какие дв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 слова с безударными гласными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корне одинаково произносятся,  но по – разному пишутся?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1" grpId="0"/>
      <p:bldP spid="25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9491" y="193964"/>
          <a:ext cx="8382000" cy="8229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382000"/>
              </a:tblGrid>
              <a:tr h="498763">
                <a:tc>
                  <a:txBody>
                    <a:bodyPr/>
                    <a:lstStyle/>
                    <a:p>
                      <a:pPr algn="ctr"/>
                      <a:r>
                        <a:rPr lang="ru-RU" sz="4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  <a:r>
                        <a:rPr lang="ru-RU" sz="4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142984"/>
          <a:ext cx="8008374" cy="64892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008374"/>
              </a:tblGrid>
              <a:tr h="648929">
                <a:tc>
                  <a:txBody>
                    <a:bodyPr/>
                    <a:lstStyle/>
                    <a:p>
                      <a:r>
                        <a:rPr lang="ru-RU" sz="3600" b="1" i="1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Какой</a:t>
                      </a:r>
                      <a:r>
                        <a:rPr lang="ru-RU" sz="3600" b="1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 задали в начале урока?</a:t>
                      </a:r>
                      <a:endParaRPr lang="ru-RU" sz="3600" b="1" i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857364"/>
          <a:ext cx="8001056" cy="6400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001056"/>
              </a:tblGrid>
              <a:tr h="619432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Какое новое знание открыли?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96413" y="2551471"/>
          <a:ext cx="8008374" cy="640080"/>
        </p:xfrm>
        <a:graphic>
          <a:graphicData uri="http://schemas.openxmlformats.org/drawingml/2006/table">
            <a:tbl>
              <a:tblPr/>
              <a:tblGrid>
                <a:gridCol w="8008374"/>
              </a:tblGrid>
              <a:tr h="589935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получилось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3214686"/>
          <a:ext cx="8033749" cy="640080"/>
        </p:xfrm>
        <a:graphic>
          <a:graphicData uri="http://schemas.openxmlformats.org/drawingml/2006/table">
            <a:tbl>
              <a:tblPr/>
              <a:tblGrid>
                <a:gridCol w="8033749"/>
              </a:tblGrid>
              <a:tr h="560439">
                <a:tc>
                  <a:txBody>
                    <a:bodyPr/>
                    <a:lstStyle/>
                    <a:p>
                      <a:r>
                        <a:rPr lang="ru-RU" sz="3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не получилось</a:t>
                      </a:r>
                      <a:r>
                        <a:rPr lang="ru-RU" sz="3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уроке?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www.mms.mts.ru/datas1/000/002/362/2362508_thum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95724"/>
            <a:ext cx="4019550" cy="2962276"/>
          </a:xfrm>
          <a:prstGeom prst="rect">
            <a:avLst/>
          </a:prstGeom>
          <a:noFill/>
        </p:spPr>
      </p:pic>
      <p:pic>
        <p:nvPicPr>
          <p:cNvPr id="1028" name="Picture 4" descr="http://gifportal.ru/data/smiles/multi-2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26" y="3929066"/>
            <a:ext cx="2047874" cy="2928934"/>
          </a:xfrm>
          <a:prstGeom prst="rect">
            <a:avLst/>
          </a:prstGeom>
          <a:noFill/>
        </p:spPr>
      </p:pic>
      <p:pic>
        <p:nvPicPr>
          <p:cNvPr id="1030" name="Picture 6" descr="http://s12.rimg.info/041bb5e3fcec0a9261d6c42d2ac6e4ff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143356"/>
            <a:ext cx="345627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1154</TotalTime>
  <Words>370</Words>
  <Application>Microsoft Office PowerPoint</Application>
  <PresentationFormat>Экран (4:3)</PresentationFormat>
  <Paragraphs>91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ooo</dc:creator>
  <cp:lastModifiedBy>ooo</cp:lastModifiedBy>
  <cp:revision>123</cp:revision>
  <dcterms:created xsi:type="dcterms:W3CDTF">2012-11-25T18:08:26Z</dcterms:created>
  <dcterms:modified xsi:type="dcterms:W3CDTF">2013-10-20T18:55:01Z</dcterms:modified>
</cp:coreProperties>
</file>